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9"/>
  </p:notesMasterIdLst>
  <p:sldIdLst>
    <p:sldId id="259" r:id="rId3"/>
    <p:sldId id="531" r:id="rId4"/>
    <p:sldId id="532" r:id="rId5"/>
    <p:sldId id="534" r:id="rId6"/>
    <p:sldId id="540" r:id="rId7"/>
    <p:sldId id="535" r:id="rId8"/>
  </p:sldIdLst>
  <p:sldSz cx="10080625" cy="7559675"/>
  <p:notesSz cx="7559675" cy="10691813"/>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432FF"/>
    <a:srgbClr val="1C7E13"/>
    <a:srgbClr val="87CEFF"/>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76"/>
    <p:restoredTop sz="94762"/>
  </p:normalViewPr>
  <p:slideViewPr>
    <p:cSldViewPr snapToGrid="0" snapToObjects="1">
      <p:cViewPr varScale="1">
        <p:scale>
          <a:sx n="110" d="100"/>
          <a:sy n="110" d="100"/>
        </p:scale>
        <p:origin x="25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804534B-3978-844A-8131-69FD9A9DA939}" type="datetimeFigureOut">
              <a:rPr lang="da-DK" smtClean="0"/>
              <a:t>03.11.2020</a:t>
            </a:fld>
            <a:endParaRPr lang="da-DK"/>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854D5A0-3026-2542-B34A-F9B3A3BD8DC5}" type="slidenum">
              <a:rPr lang="da-DK" smtClean="0"/>
              <a:t>‹#›</a:t>
            </a:fld>
            <a:endParaRPr lang="da-DK"/>
          </a:p>
        </p:txBody>
      </p:sp>
    </p:spTree>
    <p:extLst>
      <p:ext uri="{BB962C8B-B14F-4D97-AF65-F5344CB8AC3E}">
        <p14:creationId xmlns:p14="http://schemas.microsoft.com/office/powerpoint/2010/main" val="261002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24" name="PlaceHolder 2"/>
          <p:cNvSpPr>
            <a:spLocks noGrp="1"/>
          </p:cNvSpPr>
          <p:nvPr>
            <p:ph type="body"/>
          </p:nvPr>
        </p:nvSpPr>
        <p:spPr>
          <a:xfrm>
            <a:off x="740880" y="1620000"/>
            <a:ext cx="8607960" cy="2091240"/>
          </a:xfrm>
          <a:prstGeom prst="rect">
            <a:avLst/>
          </a:prstGeom>
        </p:spPr>
        <p:txBody>
          <a:bodyPr lIns="0" tIns="0" rIns="0" bIns="0"/>
          <a:lstStyle/>
          <a:p>
            <a:endParaRPr lang="en-US" sz="2800" b="0" strike="noStrike" spc="-1">
              <a:latin typeface="Arial"/>
            </a:endParaRPr>
          </a:p>
        </p:txBody>
      </p:sp>
      <p:sp>
        <p:nvSpPr>
          <p:cNvPr id="25" name="PlaceHolder 3"/>
          <p:cNvSpPr>
            <a:spLocks noGrp="1"/>
          </p:cNvSpPr>
          <p:nvPr>
            <p:ph type="body"/>
          </p:nvPr>
        </p:nvSpPr>
        <p:spPr>
          <a:xfrm>
            <a:off x="740880" y="3910320"/>
            <a:ext cx="860796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27"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28"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29" name="PlaceHolder 4"/>
          <p:cNvSpPr>
            <a:spLocks noGrp="1"/>
          </p:cNvSpPr>
          <p:nvPr>
            <p:ph type="body"/>
          </p:nvPr>
        </p:nvSpPr>
        <p:spPr>
          <a:xfrm>
            <a:off x="5151600" y="3910320"/>
            <a:ext cx="4200480" cy="2091240"/>
          </a:xfrm>
          <a:prstGeom prst="rect">
            <a:avLst/>
          </a:prstGeom>
        </p:spPr>
        <p:txBody>
          <a:bodyPr lIns="0" tIns="0" rIns="0" bIns="0"/>
          <a:lstStyle/>
          <a:p>
            <a:endParaRPr lang="en-US" sz="2800" b="0" strike="noStrike" spc="-1">
              <a:latin typeface="Arial"/>
            </a:endParaRPr>
          </a:p>
        </p:txBody>
      </p:sp>
      <p:sp>
        <p:nvSpPr>
          <p:cNvPr id="30" name="PlaceHolder 5"/>
          <p:cNvSpPr>
            <a:spLocks noGrp="1"/>
          </p:cNvSpPr>
          <p:nvPr>
            <p:ph type="body"/>
          </p:nvPr>
        </p:nvSpPr>
        <p:spPr>
          <a:xfrm>
            <a:off x="740880" y="3910320"/>
            <a:ext cx="420048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32" name="PlaceHolder 2"/>
          <p:cNvSpPr>
            <a:spLocks noGrp="1"/>
          </p:cNvSpPr>
          <p:nvPr>
            <p:ph type="body"/>
          </p:nvPr>
        </p:nvSpPr>
        <p:spPr>
          <a:xfrm>
            <a:off x="740880" y="1620000"/>
            <a:ext cx="2771640" cy="2091240"/>
          </a:xfrm>
          <a:prstGeom prst="rect">
            <a:avLst/>
          </a:prstGeom>
        </p:spPr>
        <p:txBody>
          <a:bodyPr lIns="0" tIns="0" rIns="0" bIns="0"/>
          <a:lstStyle/>
          <a:p>
            <a:endParaRPr lang="en-US" sz="2800" b="0" strike="noStrike" spc="-1">
              <a:latin typeface="Arial"/>
            </a:endParaRPr>
          </a:p>
        </p:txBody>
      </p:sp>
      <p:sp>
        <p:nvSpPr>
          <p:cNvPr id="33" name="PlaceHolder 3"/>
          <p:cNvSpPr>
            <a:spLocks noGrp="1"/>
          </p:cNvSpPr>
          <p:nvPr>
            <p:ph type="body"/>
          </p:nvPr>
        </p:nvSpPr>
        <p:spPr>
          <a:xfrm>
            <a:off x="3651480" y="1620000"/>
            <a:ext cx="2771640" cy="2091240"/>
          </a:xfrm>
          <a:prstGeom prst="rect">
            <a:avLst/>
          </a:prstGeom>
        </p:spPr>
        <p:txBody>
          <a:bodyPr lIns="0" tIns="0" rIns="0" bIns="0"/>
          <a:lstStyle/>
          <a:p>
            <a:endParaRPr lang="en-US" sz="2800" b="0" strike="noStrike" spc="-1">
              <a:latin typeface="Arial"/>
            </a:endParaRPr>
          </a:p>
        </p:txBody>
      </p:sp>
      <p:sp>
        <p:nvSpPr>
          <p:cNvPr id="34" name="PlaceHolder 4"/>
          <p:cNvSpPr>
            <a:spLocks noGrp="1"/>
          </p:cNvSpPr>
          <p:nvPr>
            <p:ph type="body"/>
          </p:nvPr>
        </p:nvSpPr>
        <p:spPr>
          <a:xfrm>
            <a:off x="6562080" y="1620000"/>
            <a:ext cx="2771640" cy="2091240"/>
          </a:xfrm>
          <a:prstGeom prst="rect">
            <a:avLst/>
          </a:prstGeom>
        </p:spPr>
        <p:txBody>
          <a:bodyPr lIns="0" tIns="0" rIns="0" bIns="0"/>
          <a:lstStyle/>
          <a:p>
            <a:endParaRPr lang="en-US" sz="2800" b="0" strike="noStrike" spc="-1">
              <a:latin typeface="Arial"/>
            </a:endParaRPr>
          </a:p>
        </p:txBody>
      </p:sp>
      <p:sp>
        <p:nvSpPr>
          <p:cNvPr id="35" name="PlaceHolder 5"/>
          <p:cNvSpPr>
            <a:spLocks noGrp="1"/>
          </p:cNvSpPr>
          <p:nvPr>
            <p:ph type="body"/>
          </p:nvPr>
        </p:nvSpPr>
        <p:spPr>
          <a:xfrm>
            <a:off x="6562080" y="3910320"/>
            <a:ext cx="2771640" cy="2091240"/>
          </a:xfrm>
          <a:prstGeom prst="rect">
            <a:avLst/>
          </a:prstGeom>
        </p:spPr>
        <p:txBody>
          <a:bodyPr lIns="0" tIns="0" rIns="0" bIns="0"/>
          <a:lstStyle/>
          <a:p>
            <a:endParaRPr lang="en-US" sz="2800" b="0" strike="noStrike" spc="-1">
              <a:latin typeface="Arial"/>
            </a:endParaRPr>
          </a:p>
        </p:txBody>
      </p:sp>
      <p:sp>
        <p:nvSpPr>
          <p:cNvPr id="36" name="PlaceHolder 6"/>
          <p:cNvSpPr>
            <a:spLocks noGrp="1"/>
          </p:cNvSpPr>
          <p:nvPr>
            <p:ph type="body"/>
          </p:nvPr>
        </p:nvSpPr>
        <p:spPr>
          <a:xfrm>
            <a:off x="3651480" y="3910320"/>
            <a:ext cx="2771640" cy="2091240"/>
          </a:xfrm>
          <a:prstGeom prst="rect">
            <a:avLst/>
          </a:prstGeom>
        </p:spPr>
        <p:txBody>
          <a:bodyPr lIns="0" tIns="0" rIns="0" bIns="0"/>
          <a:lstStyle/>
          <a:p>
            <a:endParaRPr lang="en-US" sz="2800" b="0" strike="noStrike" spc="-1">
              <a:latin typeface="Arial"/>
            </a:endParaRPr>
          </a:p>
        </p:txBody>
      </p:sp>
      <p:sp>
        <p:nvSpPr>
          <p:cNvPr id="37" name="PlaceHolder 7"/>
          <p:cNvSpPr>
            <a:spLocks noGrp="1"/>
          </p:cNvSpPr>
          <p:nvPr>
            <p:ph type="body"/>
          </p:nvPr>
        </p:nvSpPr>
        <p:spPr>
          <a:xfrm>
            <a:off x="740880" y="3910320"/>
            <a:ext cx="277164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41" name="PlaceHolder 2"/>
          <p:cNvSpPr>
            <a:spLocks noGrp="1"/>
          </p:cNvSpPr>
          <p:nvPr>
            <p:ph type="subTitle"/>
          </p:nvPr>
        </p:nvSpPr>
        <p:spPr>
          <a:xfrm>
            <a:off x="740880" y="1620000"/>
            <a:ext cx="8607960" cy="4384800"/>
          </a:xfrm>
          <a:prstGeom prst="rect">
            <a:avLst/>
          </a:prstGeom>
        </p:spPr>
        <p:txBody>
          <a:bodyPr lIns="0" tIns="0" rIns="0" bIns="0" anchor="ctr"/>
          <a:lstStyle/>
          <a:p>
            <a:pPr algn="ctr"/>
            <a:endParaRPr lang="en-US" sz="3200" b="0" strike="noStrike" spc="-1">
              <a:latin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43" name="PlaceHolder 2"/>
          <p:cNvSpPr>
            <a:spLocks noGrp="1"/>
          </p:cNvSpPr>
          <p:nvPr>
            <p:ph type="body"/>
          </p:nvPr>
        </p:nvSpPr>
        <p:spPr>
          <a:xfrm>
            <a:off x="740880" y="1620000"/>
            <a:ext cx="860796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45" name="PlaceHolder 2"/>
          <p:cNvSpPr>
            <a:spLocks noGrp="1"/>
          </p:cNvSpPr>
          <p:nvPr>
            <p:ph type="body"/>
          </p:nvPr>
        </p:nvSpPr>
        <p:spPr>
          <a:xfrm>
            <a:off x="740880" y="1620000"/>
            <a:ext cx="4200480" cy="4384800"/>
          </a:xfrm>
          <a:prstGeom prst="rect">
            <a:avLst/>
          </a:prstGeom>
        </p:spPr>
        <p:txBody>
          <a:bodyPr lIns="0" tIns="0" rIns="0" bIns="0"/>
          <a:lstStyle/>
          <a:p>
            <a:endParaRPr lang="en-US" sz="2800" b="0" strike="noStrike" spc="-1">
              <a:latin typeface="Arial"/>
            </a:endParaRPr>
          </a:p>
        </p:txBody>
      </p:sp>
      <p:sp>
        <p:nvSpPr>
          <p:cNvPr id="46" name="PlaceHolder 3"/>
          <p:cNvSpPr>
            <a:spLocks noGrp="1"/>
          </p:cNvSpPr>
          <p:nvPr>
            <p:ph type="body"/>
          </p:nvPr>
        </p:nvSpPr>
        <p:spPr>
          <a:xfrm>
            <a:off x="5151600" y="1620000"/>
            <a:ext cx="420048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752040" y="360000"/>
            <a:ext cx="8607960" cy="5007600"/>
          </a:xfrm>
          <a:prstGeom prst="rect">
            <a:avLst/>
          </a:prstGeom>
        </p:spPr>
        <p:txBody>
          <a:bodyPr lIns="0" tIns="0" rIns="0" bIns="0" anchor="ctr"/>
          <a:lstStyle/>
          <a:p>
            <a:pPr algn="ctr"/>
            <a:endParaRPr lang="en-US" sz="3200" b="0" strike="noStrike" spc="-1">
              <a:latin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50"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51" name="PlaceHolder 3"/>
          <p:cNvSpPr>
            <a:spLocks noGrp="1"/>
          </p:cNvSpPr>
          <p:nvPr>
            <p:ph type="body"/>
          </p:nvPr>
        </p:nvSpPr>
        <p:spPr>
          <a:xfrm>
            <a:off x="740880" y="3910320"/>
            <a:ext cx="4200480" cy="2091240"/>
          </a:xfrm>
          <a:prstGeom prst="rect">
            <a:avLst/>
          </a:prstGeom>
        </p:spPr>
        <p:txBody>
          <a:bodyPr lIns="0" tIns="0" rIns="0" bIns="0"/>
          <a:lstStyle/>
          <a:p>
            <a:endParaRPr lang="en-US" sz="2800" b="0" strike="noStrike" spc="-1">
              <a:latin typeface="Arial"/>
            </a:endParaRPr>
          </a:p>
        </p:txBody>
      </p:sp>
      <p:sp>
        <p:nvSpPr>
          <p:cNvPr id="52" name="PlaceHolder 4"/>
          <p:cNvSpPr>
            <a:spLocks noGrp="1"/>
          </p:cNvSpPr>
          <p:nvPr>
            <p:ph type="body"/>
          </p:nvPr>
        </p:nvSpPr>
        <p:spPr>
          <a:xfrm>
            <a:off x="5151600" y="1620000"/>
            <a:ext cx="420048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3" name="PlaceHolder 2"/>
          <p:cNvSpPr>
            <a:spLocks noGrp="1"/>
          </p:cNvSpPr>
          <p:nvPr>
            <p:ph type="subTitle"/>
          </p:nvPr>
        </p:nvSpPr>
        <p:spPr>
          <a:xfrm>
            <a:off x="740880" y="1620000"/>
            <a:ext cx="8607960" cy="4384800"/>
          </a:xfrm>
          <a:prstGeom prst="rect">
            <a:avLst/>
          </a:prstGeom>
        </p:spPr>
        <p:txBody>
          <a:bodyPr lIns="0" tIns="0" rIns="0" bIns="0" anchor="ctr"/>
          <a:lstStyle/>
          <a:p>
            <a:pPr algn="ctr"/>
            <a:endParaRPr lang="en-US" sz="3200" b="0" strike="noStrike" spc="-1">
              <a:latin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54" name="PlaceHolder 2"/>
          <p:cNvSpPr>
            <a:spLocks noGrp="1"/>
          </p:cNvSpPr>
          <p:nvPr>
            <p:ph type="body"/>
          </p:nvPr>
        </p:nvSpPr>
        <p:spPr>
          <a:xfrm>
            <a:off x="740880" y="1620000"/>
            <a:ext cx="4200480" cy="4384800"/>
          </a:xfrm>
          <a:prstGeom prst="rect">
            <a:avLst/>
          </a:prstGeom>
        </p:spPr>
        <p:txBody>
          <a:bodyPr lIns="0" tIns="0" rIns="0" bIns="0"/>
          <a:lstStyle/>
          <a:p>
            <a:endParaRPr lang="en-US" sz="2800" b="0" strike="noStrike" spc="-1">
              <a:latin typeface="Arial"/>
            </a:endParaRPr>
          </a:p>
        </p:txBody>
      </p:sp>
      <p:sp>
        <p:nvSpPr>
          <p:cNvPr id="55"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56" name="PlaceHolder 4"/>
          <p:cNvSpPr>
            <a:spLocks noGrp="1"/>
          </p:cNvSpPr>
          <p:nvPr>
            <p:ph type="body"/>
          </p:nvPr>
        </p:nvSpPr>
        <p:spPr>
          <a:xfrm>
            <a:off x="5151600" y="3910320"/>
            <a:ext cx="420048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58"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59"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60" name="PlaceHolder 4"/>
          <p:cNvSpPr>
            <a:spLocks noGrp="1"/>
          </p:cNvSpPr>
          <p:nvPr>
            <p:ph type="body"/>
          </p:nvPr>
        </p:nvSpPr>
        <p:spPr>
          <a:xfrm>
            <a:off x="740880" y="3910320"/>
            <a:ext cx="860796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62" name="PlaceHolder 2"/>
          <p:cNvSpPr>
            <a:spLocks noGrp="1"/>
          </p:cNvSpPr>
          <p:nvPr>
            <p:ph type="body"/>
          </p:nvPr>
        </p:nvSpPr>
        <p:spPr>
          <a:xfrm>
            <a:off x="740880" y="1620000"/>
            <a:ext cx="8607960" cy="2091240"/>
          </a:xfrm>
          <a:prstGeom prst="rect">
            <a:avLst/>
          </a:prstGeom>
        </p:spPr>
        <p:txBody>
          <a:bodyPr lIns="0" tIns="0" rIns="0" bIns="0"/>
          <a:lstStyle/>
          <a:p>
            <a:endParaRPr lang="en-US" sz="2800" b="0" strike="noStrike" spc="-1">
              <a:latin typeface="Arial"/>
            </a:endParaRPr>
          </a:p>
        </p:txBody>
      </p:sp>
      <p:sp>
        <p:nvSpPr>
          <p:cNvPr id="63" name="PlaceHolder 3"/>
          <p:cNvSpPr>
            <a:spLocks noGrp="1"/>
          </p:cNvSpPr>
          <p:nvPr>
            <p:ph type="body"/>
          </p:nvPr>
        </p:nvSpPr>
        <p:spPr>
          <a:xfrm>
            <a:off x="740880" y="3910320"/>
            <a:ext cx="860796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65"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66"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67" name="PlaceHolder 4"/>
          <p:cNvSpPr>
            <a:spLocks noGrp="1"/>
          </p:cNvSpPr>
          <p:nvPr>
            <p:ph type="body"/>
          </p:nvPr>
        </p:nvSpPr>
        <p:spPr>
          <a:xfrm>
            <a:off x="5151600" y="3910320"/>
            <a:ext cx="4200480" cy="2091240"/>
          </a:xfrm>
          <a:prstGeom prst="rect">
            <a:avLst/>
          </a:prstGeom>
        </p:spPr>
        <p:txBody>
          <a:bodyPr lIns="0" tIns="0" rIns="0" bIns="0"/>
          <a:lstStyle/>
          <a:p>
            <a:endParaRPr lang="en-US" sz="2800" b="0" strike="noStrike" spc="-1">
              <a:latin typeface="Arial"/>
            </a:endParaRPr>
          </a:p>
        </p:txBody>
      </p:sp>
      <p:sp>
        <p:nvSpPr>
          <p:cNvPr id="68" name="PlaceHolder 5"/>
          <p:cNvSpPr>
            <a:spLocks noGrp="1"/>
          </p:cNvSpPr>
          <p:nvPr>
            <p:ph type="body"/>
          </p:nvPr>
        </p:nvSpPr>
        <p:spPr>
          <a:xfrm>
            <a:off x="740880" y="3910320"/>
            <a:ext cx="420048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70" name="PlaceHolder 2"/>
          <p:cNvSpPr>
            <a:spLocks noGrp="1"/>
          </p:cNvSpPr>
          <p:nvPr>
            <p:ph type="body"/>
          </p:nvPr>
        </p:nvSpPr>
        <p:spPr>
          <a:xfrm>
            <a:off x="740880" y="1620000"/>
            <a:ext cx="2771640" cy="2091240"/>
          </a:xfrm>
          <a:prstGeom prst="rect">
            <a:avLst/>
          </a:prstGeom>
        </p:spPr>
        <p:txBody>
          <a:bodyPr lIns="0" tIns="0" rIns="0" bIns="0"/>
          <a:lstStyle/>
          <a:p>
            <a:endParaRPr lang="en-US" sz="2800" b="0" strike="noStrike" spc="-1">
              <a:latin typeface="Arial"/>
            </a:endParaRPr>
          </a:p>
        </p:txBody>
      </p:sp>
      <p:sp>
        <p:nvSpPr>
          <p:cNvPr id="71" name="PlaceHolder 3"/>
          <p:cNvSpPr>
            <a:spLocks noGrp="1"/>
          </p:cNvSpPr>
          <p:nvPr>
            <p:ph type="body"/>
          </p:nvPr>
        </p:nvSpPr>
        <p:spPr>
          <a:xfrm>
            <a:off x="3651480" y="1620000"/>
            <a:ext cx="2771640" cy="2091240"/>
          </a:xfrm>
          <a:prstGeom prst="rect">
            <a:avLst/>
          </a:prstGeom>
        </p:spPr>
        <p:txBody>
          <a:bodyPr lIns="0" tIns="0" rIns="0" bIns="0"/>
          <a:lstStyle/>
          <a:p>
            <a:endParaRPr lang="en-US" sz="2800" b="0" strike="noStrike" spc="-1">
              <a:latin typeface="Arial"/>
            </a:endParaRPr>
          </a:p>
        </p:txBody>
      </p:sp>
      <p:sp>
        <p:nvSpPr>
          <p:cNvPr id="72" name="PlaceHolder 4"/>
          <p:cNvSpPr>
            <a:spLocks noGrp="1"/>
          </p:cNvSpPr>
          <p:nvPr>
            <p:ph type="body"/>
          </p:nvPr>
        </p:nvSpPr>
        <p:spPr>
          <a:xfrm>
            <a:off x="6562080" y="1620000"/>
            <a:ext cx="2771640" cy="2091240"/>
          </a:xfrm>
          <a:prstGeom prst="rect">
            <a:avLst/>
          </a:prstGeom>
        </p:spPr>
        <p:txBody>
          <a:bodyPr lIns="0" tIns="0" rIns="0" bIns="0"/>
          <a:lstStyle/>
          <a:p>
            <a:endParaRPr lang="en-US" sz="2800" b="0" strike="noStrike" spc="-1">
              <a:latin typeface="Arial"/>
            </a:endParaRPr>
          </a:p>
        </p:txBody>
      </p:sp>
      <p:sp>
        <p:nvSpPr>
          <p:cNvPr id="73" name="PlaceHolder 5"/>
          <p:cNvSpPr>
            <a:spLocks noGrp="1"/>
          </p:cNvSpPr>
          <p:nvPr>
            <p:ph type="body"/>
          </p:nvPr>
        </p:nvSpPr>
        <p:spPr>
          <a:xfrm>
            <a:off x="6562080" y="3910320"/>
            <a:ext cx="2771640" cy="2091240"/>
          </a:xfrm>
          <a:prstGeom prst="rect">
            <a:avLst/>
          </a:prstGeom>
        </p:spPr>
        <p:txBody>
          <a:bodyPr lIns="0" tIns="0" rIns="0" bIns="0"/>
          <a:lstStyle/>
          <a:p>
            <a:endParaRPr lang="en-US" sz="2800" b="0" strike="noStrike" spc="-1">
              <a:latin typeface="Arial"/>
            </a:endParaRPr>
          </a:p>
        </p:txBody>
      </p:sp>
      <p:sp>
        <p:nvSpPr>
          <p:cNvPr id="74" name="PlaceHolder 6"/>
          <p:cNvSpPr>
            <a:spLocks noGrp="1"/>
          </p:cNvSpPr>
          <p:nvPr>
            <p:ph type="body"/>
          </p:nvPr>
        </p:nvSpPr>
        <p:spPr>
          <a:xfrm>
            <a:off x="3651480" y="3910320"/>
            <a:ext cx="2771640" cy="2091240"/>
          </a:xfrm>
          <a:prstGeom prst="rect">
            <a:avLst/>
          </a:prstGeom>
        </p:spPr>
        <p:txBody>
          <a:bodyPr lIns="0" tIns="0" rIns="0" bIns="0"/>
          <a:lstStyle/>
          <a:p>
            <a:endParaRPr lang="en-US" sz="2800" b="0" strike="noStrike" spc="-1">
              <a:latin typeface="Arial"/>
            </a:endParaRPr>
          </a:p>
        </p:txBody>
      </p:sp>
      <p:sp>
        <p:nvSpPr>
          <p:cNvPr id="75" name="PlaceHolder 7"/>
          <p:cNvSpPr>
            <a:spLocks noGrp="1"/>
          </p:cNvSpPr>
          <p:nvPr>
            <p:ph type="body"/>
          </p:nvPr>
        </p:nvSpPr>
        <p:spPr>
          <a:xfrm>
            <a:off x="740880" y="3910320"/>
            <a:ext cx="277164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5" name="PlaceHolder 2"/>
          <p:cNvSpPr>
            <a:spLocks noGrp="1"/>
          </p:cNvSpPr>
          <p:nvPr>
            <p:ph type="body"/>
          </p:nvPr>
        </p:nvSpPr>
        <p:spPr>
          <a:xfrm>
            <a:off x="740880" y="1620000"/>
            <a:ext cx="860796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7" name="PlaceHolder 2"/>
          <p:cNvSpPr>
            <a:spLocks noGrp="1"/>
          </p:cNvSpPr>
          <p:nvPr>
            <p:ph type="body"/>
          </p:nvPr>
        </p:nvSpPr>
        <p:spPr>
          <a:xfrm>
            <a:off x="740880" y="1620000"/>
            <a:ext cx="4200480" cy="4384800"/>
          </a:xfrm>
          <a:prstGeom prst="rect">
            <a:avLst/>
          </a:prstGeom>
        </p:spPr>
        <p:txBody>
          <a:bodyPr lIns="0" tIns="0" rIns="0" bIns="0"/>
          <a:lstStyle/>
          <a:p>
            <a:endParaRPr lang="en-US" sz="2800" b="0" strike="noStrike" spc="-1">
              <a:latin typeface="Arial"/>
            </a:endParaRPr>
          </a:p>
        </p:txBody>
      </p:sp>
      <p:sp>
        <p:nvSpPr>
          <p:cNvPr id="8" name="PlaceHolder 3"/>
          <p:cNvSpPr>
            <a:spLocks noGrp="1"/>
          </p:cNvSpPr>
          <p:nvPr>
            <p:ph type="body"/>
          </p:nvPr>
        </p:nvSpPr>
        <p:spPr>
          <a:xfrm>
            <a:off x="5151600" y="1620000"/>
            <a:ext cx="420048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52040" y="360000"/>
            <a:ext cx="8607960" cy="5007600"/>
          </a:xfrm>
          <a:prstGeom prst="rect">
            <a:avLst/>
          </a:prstGeom>
        </p:spPr>
        <p:txBody>
          <a:bodyPr lIns="0" tIns="0" rIns="0" bIns="0" anchor="ctr"/>
          <a:lstStyle/>
          <a:p>
            <a:pPr algn="ctr"/>
            <a:endParaRPr lang="en-US" sz="3200" b="0" strike="noStrike" spc="-1">
              <a:latin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12"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13" name="PlaceHolder 3"/>
          <p:cNvSpPr>
            <a:spLocks noGrp="1"/>
          </p:cNvSpPr>
          <p:nvPr>
            <p:ph type="body"/>
          </p:nvPr>
        </p:nvSpPr>
        <p:spPr>
          <a:xfrm>
            <a:off x="740880" y="3910320"/>
            <a:ext cx="4200480" cy="2091240"/>
          </a:xfrm>
          <a:prstGeom prst="rect">
            <a:avLst/>
          </a:prstGeom>
        </p:spPr>
        <p:txBody>
          <a:bodyPr lIns="0" tIns="0" rIns="0" bIns="0"/>
          <a:lstStyle/>
          <a:p>
            <a:endParaRPr lang="en-US" sz="2800" b="0" strike="noStrike" spc="-1">
              <a:latin typeface="Arial"/>
            </a:endParaRPr>
          </a:p>
        </p:txBody>
      </p:sp>
      <p:sp>
        <p:nvSpPr>
          <p:cNvPr id="14" name="PlaceHolder 4"/>
          <p:cNvSpPr>
            <a:spLocks noGrp="1"/>
          </p:cNvSpPr>
          <p:nvPr>
            <p:ph type="body"/>
          </p:nvPr>
        </p:nvSpPr>
        <p:spPr>
          <a:xfrm>
            <a:off x="5151600" y="1620000"/>
            <a:ext cx="4200480" cy="438480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16" name="PlaceHolder 2"/>
          <p:cNvSpPr>
            <a:spLocks noGrp="1"/>
          </p:cNvSpPr>
          <p:nvPr>
            <p:ph type="body"/>
          </p:nvPr>
        </p:nvSpPr>
        <p:spPr>
          <a:xfrm>
            <a:off x="740880" y="1620000"/>
            <a:ext cx="4200480" cy="4384800"/>
          </a:xfrm>
          <a:prstGeom prst="rect">
            <a:avLst/>
          </a:prstGeom>
        </p:spPr>
        <p:txBody>
          <a:bodyPr lIns="0" tIns="0" rIns="0" bIns="0"/>
          <a:lstStyle/>
          <a:p>
            <a:endParaRPr lang="en-US" sz="2800" b="0" strike="noStrike" spc="-1">
              <a:latin typeface="Arial"/>
            </a:endParaRPr>
          </a:p>
        </p:txBody>
      </p:sp>
      <p:sp>
        <p:nvSpPr>
          <p:cNvPr id="17"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18" name="PlaceHolder 4"/>
          <p:cNvSpPr>
            <a:spLocks noGrp="1"/>
          </p:cNvSpPr>
          <p:nvPr>
            <p:ph type="body"/>
          </p:nvPr>
        </p:nvSpPr>
        <p:spPr>
          <a:xfrm>
            <a:off x="5151600" y="3910320"/>
            <a:ext cx="420048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52040" y="360000"/>
            <a:ext cx="8607960" cy="1080000"/>
          </a:xfrm>
          <a:prstGeom prst="rect">
            <a:avLst/>
          </a:prstGeom>
        </p:spPr>
        <p:txBody>
          <a:bodyPr lIns="0" tIns="0" rIns="0" bIns="0" anchor="ctr"/>
          <a:lstStyle/>
          <a:p>
            <a:pPr algn="ctr"/>
            <a:endParaRPr lang="en-US" sz="4000" b="1" strike="noStrike" spc="-1">
              <a:solidFill>
                <a:srgbClr val="FF0000"/>
              </a:solidFill>
              <a:latin typeface="Arial"/>
            </a:endParaRPr>
          </a:p>
        </p:txBody>
      </p:sp>
      <p:sp>
        <p:nvSpPr>
          <p:cNvPr id="20" name="PlaceHolder 2"/>
          <p:cNvSpPr>
            <a:spLocks noGrp="1"/>
          </p:cNvSpPr>
          <p:nvPr>
            <p:ph type="body"/>
          </p:nvPr>
        </p:nvSpPr>
        <p:spPr>
          <a:xfrm>
            <a:off x="740880" y="1620000"/>
            <a:ext cx="4200480" cy="2091240"/>
          </a:xfrm>
          <a:prstGeom prst="rect">
            <a:avLst/>
          </a:prstGeom>
        </p:spPr>
        <p:txBody>
          <a:bodyPr lIns="0" tIns="0" rIns="0" bIns="0"/>
          <a:lstStyle/>
          <a:p>
            <a:endParaRPr lang="en-US" sz="2800" b="0" strike="noStrike" spc="-1">
              <a:latin typeface="Arial"/>
            </a:endParaRPr>
          </a:p>
        </p:txBody>
      </p:sp>
      <p:sp>
        <p:nvSpPr>
          <p:cNvPr id="21" name="PlaceHolder 3"/>
          <p:cNvSpPr>
            <a:spLocks noGrp="1"/>
          </p:cNvSpPr>
          <p:nvPr>
            <p:ph type="body"/>
          </p:nvPr>
        </p:nvSpPr>
        <p:spPr>
          <a:xfrm>
            <a:off x="5151600" y="1620000"/>
            <a:ext cx="4200480" cy="2091240"/>
          </a:xfrm>
          <a:prstGeom prst="rect">
            <a:avLst/>
          </a:prstGeom>
        </p:spPr>
        <p:txBody>
          <a:bodyPr lIns="0" tIns="0" rIns="0" bIns="0"/>
          <a:lstStyle/>
          <a:p>
            <a:endParaRPr lang="en-US" sz="2800" b="0" strike="noStrike" spc="-1">
              <a:latin typeface="Arial"/>
            </a:endParaRPr>
          </a:p>
        </p:txBody>
      </p:sp>
      <p:sp>
        <p:nvSpPr>
          <p:cNvPr id="22" name="PlaceHolder 4"/>
          <p:cNvSpPr>
            <a:spLocks noGrp="1"/>
          </p:cNvSpPr>
          <p:nvPr>
            <p:ph type="body"/>
          </p:nvPr>
        </p:nvSpPr>
        <p:spPr>
          <a:xfrm>
            <a:off x="740880" y="3910320"/>
            <a:ext cx="8607960" cy="2091240"/>
          </a:xfrm>
          <a:prstGeom prst="rect">
            <a:avLst/>
          </a:prstGeom>
        </p:spPr>
        <p:txBody>
          <a:bodyPr lIns="0" tIns="0" rIns="0" bIns="0"/>
          <a:lstStyle/>
          <a:p>
            <a:endParaRPr lang="en-US" sz="28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752040" y="360000"/>
            <a:ext cx="8607960" cy="1080000"/>
          </a:xfrm>
          <a:prstGeom prst="rect">
            <a:avLst/>
          </a:prstGeom>
        </p:spPr>
        <p:txBody>
          <a:bodyPr lIns="0" tIns="0" rIns="0" bIns="0" anchor="ctr"/>
          <a:lstStyle/>
          <a:p>
            <a:pPr algn="ctr"/>
            <a:r>
              <a:rPr lang="en-US" sz="4000" b="1" strike="noStrike" spc="-1">
                <a:solidFill>
                  <a:srgbClr val="FF0000"/>
                </a:solidFill>
                <a:latin typeface="Arial"/>
              </a:rPr>
              <a:t>Click to edit the title text format</a:t>
            </a:r>
          </a:p>
        </p:txBody>
      </p:sp>
      <p:sp>
        <p:nvSpPr>
          <p:cNvPr id="3" name="PlaceHolder 2"/>
          <p:cNvSpPr>
            <a:spLocks noGrp="1"/>
          </p:cNvSpPr>
          <p:nvPr>
            <p:ph type="body"/>
          </p:nvPr>
        </p:nvSpPr>
        <p:spPr>
          <a:xfrm>
            <a:off x="740880" y="1620000"/>
            <a:ext cx="8607960" cy="4384800"/>
          </a:xfrm>
          <a:prstGeom prst="rect">
            <a:avLst/>
          </a:prstGeom>
        </p:spPr>
        <p:txBody>
          <a:bodyPr lIns="0" tIns="0" rIns="0" bIns="0"/>
          <a:lstStyle/>
          <a:p>
            <a:pPr marL="432000" indent="-324000">
              <a:spcAft>
                <a:spcPts val="1239"/>
              </a:spcAft>
              <a:buClr>
                <a:srgbClr val="000000"/>
              </a:buClr>
              <a:buSzPct val="45000"/>
              <a:buFont typeface="Wingdings" charset="2"/>
              <a:buChar char=""/>
            </a:pPr>
            <a:r>
              <a:rPr lang="en-US" sz="2800" b="0" strike="noStrike" spc="-1">
                <a:latin typeface="Arial"/>
              </a:rPr>
              <a:t>Click to edit the outline text format</a:t>
            </a:r>
          </a:p>
          <a:p>
            <a:pPr marL="864000" lvl="1" indent="-288000">
              <a:spcAft>
                <a:spcPts val="1134"/>
              </a:spcAft>
              <a:buClr>
                <a:srgbClr val="000000"/>
              </a:buClr>
              <a:buSzPct val="75000"/>
              <a:buFont typeface="Symbol" charset="2"/>
              <a:buChar char=""/>
            </a:pPr>
            <a:r>
              <a:rPr lang="en-US" sz="2800" b="0" strike="noStrike" spc="-1">
                <a:latin typeface="Arial"/>
              </a:rPr>
              <a:t>Second Outline Level</a:t>
            </a:r>
          </a:p>
          <a:p>
            <a:pPr marL="1296000" lvl="2" indent="-216000">
              <a:spcAft>
                <a:spcPts val="850"/>
              </a:spcAft>
              <a:buClr>
                <a:srgbClr val="000000"/>
              </a:buClr>
              <a:buSzPct val="45000"/>
              <a:buFont typeface="Wingdings" charset="2"/>
              <a:buChar char=""/>
            </a:pPr>
            <a:r>
              <a:rPr lang="en-US" sz="2400" b="0" strike="noStrike" spc="-1">
                <a:latin typeface="Arial"/>
              </a:rPr>
              <a:t>Third Outline Level</a:t>
            </a:r>
          </a:p>
          <a:p>
            <a:pPr marL="1728000" lvl="3" indent="-216000">
              <a:spcAft>
                <a:spcPts val="567"/>
              </a:spcAft>
              <a:buClr>
                <a:srgbClr val="000000"/>
              </a:buClr>
              <a:buSzPct val="75000"/>
              <a:buFont typeface="Symbol" charset="2"/>
              <a:buChar char=""/>
            </a:pPr>
            <a:r>
              <a:rPr lang="en-US" sz="2000" b="0" strike="noStrike" spc="-1">
                <a:latin typeface="Arial"/>
              </a:rPr>
              <a:t>Fourth Outline Level</a:t>
            </a:r>
          </a:p>
          <a:p>
            <a:pPr marL="2160000" lvl="4" indent="-216000">
              <a:spcAft>
                <a:spcPts val="283"/>
              </a:spcAft>
              <a:buClr>
                <a:srgbClr val="000000"/>
              </a:buClr>
              <a:buSzPct val="45000"/>
              <a:buFont typeface="Wingdings" charset="2"/>
              <a:buChar char=""/>
            </a:pPr>
            <a:r>
              <a:rPr lang="en-US" sz="2000" b="0" strike="noStrike" spc="-1">
                <a:latin typeface="Arial"/>
              </a:rPr>
              <a:t>Fifth Outline Level</a:t>
            </a:r>
          </a:p>
          <a:p>
            <a:pPr marL="2592000" lvl="5" indent="-216000">
              <a:spcAft>
                <a:spcPts val="283"/>
              </a:spcAft>
              <a:buClr>
                <a:srgbClr val="000000"/>
              </a:buClr>
              <a:buSzPct val="45000"/>
              <a:buFont typeface="Wingdings" charset="2"/>
              <a:buChar char=""/>
            </a:pPr>
            <a:r>
              <a:rPr lang="en-US" sz="2000" b="0" strike="noStrike" spc="-1">
                <a:latin typeface="Arial"/>
              </a:rPr>
              <a:t>Sixth Outline Level</a:t>
            </a:r>
          </a:p>
          <a:p>
            <a:pPr marL="3024000" lvl="6" indent="-216000">
              <a:spcAft>
                <a:spcPts val="283"/>
              </a:spcAft>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76880" y="563760"/>
            <a:ext cx="9135000" cy="1018800"/>
          </a:xfrm>
          <a:prstGeom prst="rect">
            <a:avLst/>
          </a:prstGeom>
        </p:spPr>
        <p:txBody>
          <a:bodyPr lIns="0" tIns="0" rIns="0" bIns="0" anchor="ctr"/>
          <a:lstStyle/>
          <a:p>
            <a:pPr algn="ctr"/>
            <a:r>
              <a:rPr lang="en-US" sz="4400" b="1" strike="noStrike" spc="-1">
                <a:solidFill>
                  <a:srgbClr val="FF0000"/>
                </a:solidFill>
                <a:latin typeface="Times New Roman"/>
              </a:rPr>
              <a:t>Click to edit the title text format</a:t>
            </a:r>
          </a:p>
        </p:txBody>
      </p:sp>
      <p:sp>
        <p:nvSpPr>
          <p:cNvPr id="39" name="PlaceHolder 2"/>
          <p:cNvSpPr>
            <a:spLocks noGrp="1"/>
          </p:cNvSpPr>
          <p:nvPr>
            <p:ph type="body"/>
          </p:nvPr>
        </p:nvSpPr>
        <p:spPr>
          <a:xfrm>
            <a:off x="776880" y="1924920"/>
            <a:ext cx="9135000" cy="4384800"/>
          </a:xfrm>
          <a:prstGeom prst="rect">
            <a:avLst/>
          </a:prstGeom>
        </p:spPr>
        <p:txBody>
          <a:bodyPr lIns="0" tIns="0" rIns="0" bIns="0"/>
          <a:lstStyle/>
          <a:p>
            <a:pPr marL="432000" indent="-324000">
              <a:spcAft>
                <a:spcPts val="1417"/>
              </a:spcAft>
              <a:buClr>
                <a:srgbClr val="000000"/>
              </a:buClr>
              <a:buSzPct val="45000"/>
              <a:buFont typeface="Wingdings" charset="2"/>
              <a:buChar char=""/>
            </a:pPr>
            <a:r>
              <a:rPr lang="en-US" sz="3200" b="0" strike="noStrike" spc="-1">
                <a:solidFill>
                  <a:srgbClr val="000000"/>
                </a:solidFill>
                <a:latin typeface="Times New Roman"/>
              </a:rPr>
              <a:t>Click to edit the outline text format</a:t>
            </a:r>
          </a:p>
          <a:p>
            <a:pPr marL="864000" lvl="1" indent="-288000">
              <a:spcAft>
                <a:spcPts val="1134"/>
              </a:spcAft>
              <a:buClr>
                <a:srgbClr val="000000"/>
              </a:buClr>
              <a:buSzPct val="75000"/>
              <a:buFont typeface="Symbol" charset="2"/>
              <a:buChar char=""/>
            </a:pPr>
            <a:r>
              <a:rPr lang="en-US" sz="2800" b="0" strike="noStrike" spc="-1">
                <a:solidFill>
                  <a:srgbClr val="000000"/>
                </a:solidFill>
                <a:latin typeface="Times New Roman"/>
              </a:rPr>
              <a:t>Second Outline Level</a:t>
            </a:r>
          </a:p>
          <a:p>
            <a:pPr marL="1296000" lvl="2" indent="-216000">
              <a:spcAft>
                <a:spcPts val="850"/>
              </a:spcAft>
              <a:buClr>
                <a:srgbClr val="000000"/>
              </a:buClr>
              <a:buSzPct val="45000"/>
              <a:buFont typeface="Wingdings" charset="2"/>
              <a:buChar char=""/>
            </a:pPr>
            <a:r>
              <a:rPr lang="en-US" sz="2400" b="0" strike="noStrike" spc="-1">
                <a:solidFill>
                  <a:srgbClr val="000000"/>
                </a:solidFill>
                <a:latin typeface="Times New Roman"/>
              </a:rPr>
              <a:t>Third Outline Level</a:t>
            </a:r>
          </a:p>
          <a:p>
            <a:pPr marL="1728000" lvl="3" indent="-216000">
              <a:spcAft>
                <a:spcPts val="567"/>
              </a:spcAft>
              <a:buClr>
                <a:srgbClr val="000000"/>
              </a:buClr>
              <a:buSzPct val="75000"/>
              <a:buFont typeface="Symbol" charset="2"/>
              <a:buChar char=""/>
            </a:pPr>
            <a:r>
              <a:rPr lang="en-US" sz="2000" b="0" strike="noStrike" spc="-1">
                <a:solidFill>
                  <a:srgbClr val="000000"/>
                </a:solidFill>
                <a:latin typeface="Times New Roman"/>
              </a:rPr>
              <a:t>Fourth Outline Level</a:t>
            </a:r>
          </a:p>
          <a:p>
            <a:pPr marL="2160000" lvl="4" indent="-216000">
              <a:spcAft>
                <a:spcPts val="283"/>
              </a:spcAft>
              <a:buClr>
                <a:srgbClr val="000000"/>
              </a:buClr>
              <a:buSzPct val="45000"/>
              <a:buFont typeface="Wingdings" charset="2"/>
              <a:buChar char=""/>
            </a:pPr>
            <a:r>
              <a:rPr lang="en-US" sz="2000" b="0" strike="noStrike" spc="-1">
                <a:solidFill>
                  <a:srgbClr val="000000"/>
                </a:solidFill>
                <a:latin typeface="Times New Roman"/>
              </a:rPr>
              <a:t>Fifth Outline Level</a:t>
            </a:r>
          </a:p>
          <a:p>
            <a:pPr marL="2592000" lvl="5" indent="-216000">
              <a:spcAft>
                <a:spcPts val="283"/>
              </a:spcAft>
              <a:buClr>
                <a:srgbClr val="000000"/>
              </a:buClr>
              <a:buSzPct val="45000"/>
              <a:buFont typeface="Wingdings" charset="2"/>
              <a:buChar char=""/>
            </a:pPr>
            <a:r>
              <a:rPr lang="en-US" sz="2000" b="0" strike="noStrike" spc="-1">
                <a:solidFill>
                  <a:srgbClr val="000000"/>
                </a:solidFill>
                <a:latin typeface="Times New Roman"/>
              </a:rPr>
              <a:t>Sixth Outline Level</a:t>
            </a:r>
          </a:p>
          <a:p>
            <a:pPr marL="3024000" lvl="6" indent="-216000">
              <a:spcAft>
                <a:spcPts val="283"/>
              </a:spcAft>
              <a:buClr>
                <a:srgbClr val="000000"/>
              </a:buClr>
              <a:buSzPct val="45000"/>
              <a:buFont typeface="Wingdings" charset="2"/>
              <a:buChar char=""/>
            </a:pPr>
            <a:r>
              <a:rPr lang="en-US" sz="2000" b="0" strike="noStrike" spc="-1">
                <a:solidFill>
                  <a:srgbClr val="000000"/>
                </a:solidFill>
                <a:latin typeface="Times New Roman"/>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storm@birc.au.dk"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mailund@birc.au.dk"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3002906" y="1345304"/>
            <a:ext cx="4105560" cy="5175641"/>
          </a:xfrm>
          <a:prstGeom prst="rect">
            <a:avLst/>
          </a:prstGeom>
          <a:ln>
            <a:noFill/>
          </a:ln>
        </p:spPr>
      </p:pic>
      <p:sp>
        <p:nvSpPr>
          <p:cNvPr id="3" name="TextShape 3">
            <a:extLst>
              <a:ext uri="{FF2B5EF4-FFF2-40B4-BE49-F238E27FC236}">
                <a16:creationId xmlns:a16="http://schemas.microsoft.com/office/drawing/2014/main" id="{F64D584B-CFF8-6A47-969E-1990D3D5CB49}"/>
              </a:ext>
            </a:extLst>
          </p:cNvPr>
          <p:cNvSpPr txBox="1"/>
          <p:nvPr/>
        </p:nvSpPr>
        <p:spPr>
          <a:xfrm>
            <a:off x="752400" y="360360"/>
            <a:ext cx="8607960" cy="1080360"/>
          </a:xfrm>
          <a:prstGeom prst="rect">
            <a:avLst/>
          </a:prstGeom>
          <a:noFill/>
          <a:ln>
            <a:noFill/>
          </a:ln>
        </p:spPr>
        <p:txBody>
          <a:bodyPr lIns="0" tIns="0" rIns="0" bIns="0" anchor="ctr"/>
          <a:lstStyle/>
          <a:p>
            <a:pPr algn="ctr"/>
            <a:r>
              <a:rPr lang="en-US" sz="4000" b="1" strike="noStrike" spc="-1" dirty="0">
                <a:solidFill>
                  <a:srgbClr val="FF0000"/>
                </a:solidFill>
                <a:latin typeface="Arial"/>
              </a:rPr>
              <a:t>Bioinformatics?</a:t>
            </a:r>
          </a:p>
        </p:txBody>
      </p:sp>
      <p:sp>
        <p:nvSpPr>
          <p:cNvPr id="4" name="TextBox 3">
            <a:extLst>
              <a:ext uri="{FF2B5EF4-FFF2-40B4-BE49-F238E27FC236}">
                <a16:creationId xmlns:a16="http://schemas.microsoft.com/office/drawing/2014/main" id="{E1AD52B7-3A10-EA43-BD55-9C3F85F8ED3C}"/>
              </a:ext>
            </a:extLst>
          </p:cNvPr>
          <p:cNvSpPr txBox="1"/>
          <p:nvPr/>
        </p:nvSpPr>
        <p:spPr>
          <a:xfrm>
            <a:off x="816539" y="6747340"/>
            <a:ext cx="8479693" cy="830997"/>
          </a:xfrm>
          <a:prstGeom prst="rect">
            <a:avLst/>
          </a:prstGeom>
          <a:noFill/>
        </p:spPr>
        <p:txBody>
          <a:bodyPr wrap="none" rtlCol="0">
            <a:spAutoFit/>
          </a:bodyPr>
          <a:lstStyle/>
          <a:p>
            <a:pPr algn="ctr"/>
            <a:r>
              <a:rPr lang="en-US" sz="1600" dirty="0">
                <a:solidFill>
                  <a:srgbClr val="0432FF"/>
                </a:solidFill>
              </a:rPr>
              <a:t>Christian Storm Pedersen (</a:t>
            </a:r>
            <a:r>
              <a:rPr lang="en-US" sz="1600" dirty="0">
                <a:solidFill>
                  <a:srgbClr val="0432FF"/>
                </a:solidFill>
                <a:hlinkClick r:id="rId3"/>
              </a:rPr>
              <a:t>cstorm@birc.au.dk</a:t>
            </a:r>
            <a:r>
              <a:rPr lang="en-US" sz="1600" dirty="0">
                <a:solidFill>
                  <a:srgbClr val="0432FF"/>
                </a:solidFill>
              </a:rPr>
              <a:t>) and Thomas </a:t>
            </a:r>
            <a:r>
              <a:rPr lang="en-US" sz="1600" dirty="0" err="1">
                <a:solidFill>
                  <a:srgbClr val="0432FF"/>
                </a:solidFill>
              </a:rPr>
              <a:t>Mailund</a:t>
            </a:r>
            <a:r>
              <a:rPr lang="en-US" sz="1600" dirty="0">
                <a:solidFill>
                  <a:srgbClr val="0432FF"/>
                </a:solidFill>
              </a:rPr>
              <a:t> (</a:t>
            </a:r>
            <a:r>
              <a:rPr lang="en-US" sz="1600" dirty="0">
                <a:solidFill>
                  <a:srgbClr val="0432FF"/>
                </a:solidFill>
                <a:hlinkClick r:id="rId4"/>
              </a:rPr>
              <a:t>mailund@birc.au.dk</a:t>
            </a:r>
            <a:r>
              <a:rPr lang="en-US" sz="1600" dirty="0">
                <a:solidFill>
                  <a:srgbClr val="0432FF"/>
                </a:solidFill>
              </a:rPr>
              <a:t>) </a:t>
            </a:r>
          </a:p>
          <a:p>
            <a:pPr algn="ctr"/>
            <a:endParaRPr lang="en-US" sz="1600" dirty="0">
              <a:solidFill>
                <a:srgbClr val="0432FF"/>
              </a:solidFill>
            </a:endParaRPr>
          </a:p>
          <a:p>
            <a:pPr algn="ctr"/>
            <a:r>
              <a:rPr lang="en-US" sz="1600" dirty="0">
                <a:solidFill>
                  <a:srgbClr val="0432FF"/>
                </a:solidFill>
              </a:rPr>
              <a:t>Bioinformatics Research Center (BiRC), Aarhus University</a:t>
            </a:r>
          </a:p>
        </p:txBody>
      </p:sp>
    </p:spTree>
    <p:extLst>
      <p:ext uri="{BB962C8B-B14F-4D97-AF65-F5344CB8AC3E}">
        <p14:creationId xmlns:p14="http://schemas.microsoft.com/office/powerpoint/2010/main" val="427724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3">
            <a:extLst>
              <a:ext uri="{FF2B5EF4-FFF2-40B4-BE49-F238E27FC236}">
                <a16:creationId xmlns:a16="http://schemas.microsoft.com/office/drawing/2014/main" id="{F64D584B-CFF8-6A47-969E-1990D3D5CB49}"/>
              </a:ext>
            </a:extLst>
          </p:cNvPr>
          <p:cNvSpPr txBox="1"/>
          <p:nvPr/>
        </p:nvSpPr>
        <p:spPr>
          <a:xfrm>
            <a:off x="151808" y="360360"/>
            <a:ext cx="9777008" cy="1080360"/>
          </a:xfrm>
          <a:prstGeom prst="rect">
            <a:avLst/>
          </a:prstGeom>
          <a:noFill/>
          <a:ln>
            <a:noFill/>
          </a:ln>
        </p:spPr>
        <p:txBody>
          <a:bodyPr lIns="0" tIns="0" rIns="0" bIns="0" anchor="ctr"/>
          <a:lstStyle/>
          <a:p>
            <a:pPr algn="ctr"/>
            <a:r>
              <a:rPr lang="en-US" sz="4000" b="1" strike="noStrike" spc="-1" dirty="0">
                <a:solidFill>
                  <a:srgbClr val="FF0000"/>
                </a:solidFill>
                <a:latin typeface="Arial"/>
              </a:rPr>
              <a:t>Bioinformatics Research Centre (BiRC)</a:t>
            </a:r>
          </a:p>
        </p:txBody>
      </p:sp>
      <p:sp>
        <p:nvSpPr>
          <p:cNvPr id="5" name="Content Placeholder 2">
            <a:extLst>
              <a:ext uri="{FF2B5EF4-FFF2-40B4-BE49-F238E27FC236}">
                <a16:creationId xmlns:a16="http://schemas.microsoft.com/office/drawing/2014/main" id="{4CE88DE3-B0F2-0740-9A15-B718FAB3B701}"/>
              </a:ext>
            </a:extLst>
          </p:cNvPr>
          <p:cNvSpPr txBox="1">
            <a:spLocks/>
          </p:cNvSpPr>
          <p:nvPr/>
        </p:nvSpPr>
        <p:spPr>
          <a:xfrm>
            <a:off x="239630" y="1605099"/>
            <a:ext cx="5974546" cy="33415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Font typeface="Wingdings" pitchFamily="2" charset="2"/>
              <a:buChar char="§"/>
            </a:pPr>
            <a:r>
              <a:rPr lang="en-US" sz="2200" dirty="0"/>
              <a:t>An interdisciplinary research center </a:t>
            </a:r>
            <a:r>
              <a:rPr lang="en-US" sz="2200" b="1" dirty="0"/>
              <a:t>established in 2001 </a:t>
            </a:r>
            <a:r>
              <a:rPr lang="en-US" sz="2200" dirty="0"/>
              <a:t>focusing on </a:t>
            </a:r>
            <a:r>
              <a:rPr lang="en-US" sz="2200" dirty="0" err="1"/>
              <a:t>rsearch</a:t>
            </a:r>
            <a:r>
              <a:rPr lang="en-US" sz="2200" dirty="0"/>
              <a:t> and education in bioinformatics. </a:t>
            </a:r>
          </a:p>
          <a:p>
            <a:pPr>
              <a:lnSpc>
                <a:spcPct val="100000"/>
              </a:lnSpc>
              <a:spcBef>
                <a:spcPts val="1200"/>
              </a:spcBef>
              <a:buFont typeface="Wingdings" pitchFamily="2" charset="2"/>
              <a:buChar char="§"/>
            </a:pPr>
            <a:r>
              <a:rPr lang="en-US" sz="2200" dirty="0"/>
              <a:t>Organized as an </a:t>
            </a:r>
            <a:r>
              <a:rPr lang="en-US" sz="2200" b="1" dirty="0"/>
              <a:t>independent center </a:t>
            </a:r>
            <a:r>
              <a:rPr lang="en-US" sz="2200" dirty="0"/>
              <a:t>under the Faculty of Natural Sciences (NAT).</a:t>
            </a:r>
            <a:endParaRPr lang="en-US" sz="2200" b="1" dirty="0"/>
          </a:p>
          <a:p>
            <a:pPr>
              <a:lnSpc>
                <a:spcPct val="100000"/>
              </a:lnSpc>
              <a:spcBef>
                <a:spcPts val="1200"/>
              </a:spcBef>
              <a:buFont typeface="Wingdings" pitchFamily="2" charset="2"/>
              <a:buChar char="§"/>
            </a:pPr>
            <a:r>
              <a:rPr lang="en-US" sz="2200" b="1" dirty="0"/>
              <a:t>~35 researchers (7 permanent) </a:t>
            </a:r>
            <a:r>
              <a:rPr lang="en-US" sz="2200" dirty="0"/>
              <a:t>and </a:t>
            </a:r>
            <a:r>
              <a:rPr lang="en-US" sz="2200" b="1" dirty="0"/>
              <a:t>technical staff </a:t>
            </a:r>
            <a:r>
              <a:rPr lang="en-US" sz="2200" dirty="0"/>
              <a:t>with backgrounds in biology, computer science and statistics.</a:t>
            </a:r>
          </a:p>
          <a:p>
            <a:pPr marL="0" indent="0">
              <a:buFont typeface="Arial" panose="020B0604020202020204" pitchFamily="34" charset="0"/>
              <a:buNone/>
            </a:pPr>
            <a:endParaRPr lang="en-US" sz="2000" dirty="0"/>
          </a:p>
        </p:txBody>
      </p:sp>
      <p:sp>
        <p:nvSpPr>
          <p:cNvPr id="6" name="TextBox 5">
            <a:extLst>
              <a:ext uri="{FF2B5EF4-FFF2-40B4-BE49-F238E27FC236}">
                <a16:creationId xmlns:a16="http://schemas.microsoft.com/office/drawing/2014/main" id="{3A030EDB-AD7E-F64B-99A6-5B366AA4C489}"/>
              </a:ext>
            </a:extLst>
          </p:cNvPr>
          <p:cNvSpPr txBox="1"/>
          <p:nvPr/>
        </p:nvSpPr>
        <p:spPr>
          <a:xfrm>
            <a:off x="6802961" y="4546498"/>
            <a:ext cx="2555776" cy="400110"/>
          </a:xfrm>
          <a:prstGeom prst="rect">
            <a:avLst/>
          </a:prstGeom>
          <a:solidFill>
            <a:schemeClr val="bg1"/>
          </a:solidFill>
        </p:spPr>
        <p:txBody>
          <a:bodyPr wrap="square" rtlCol="0">
            <a:spAutoFit/>
          </a:bodyPr>
          <a:lstStyle/>
          <a:p>
            <a:pPr algn="ctr"/>
            <a:r>
              <a:rPr lang="en-US" sz="2000" dirty="0"/>
              <a:t>http://</a:t>
            </a:r>
            <a:r>
              <a:rPr lang="en-US" sz="2000" dirty="0" err="1"/>
              <a:t>birc.au.dk</a:t>
            </a:r>
            <a:endParaRPr lang="en-US" sz="2000" dirty="0"/>
          </a:p>
        </p:txBody>
      </p:sp>
      <p:pic>
        <p:nvPicPr>
          <p:cNvPr id="7" name="Picture 6">
            <a:extLst>
              <a:ext uri="{FF2B5EF4-FFF2-40B4-BE49-F238E27FC236}">
                <a16:creationId xmlns:a16="http://schemas.microsoft.com/office/drawing/2014/main" id="{A1DFE42C-87DC-C14B-B637-7EE773ACE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058" y="1573294"/>
            <a:ext cx="3223582" cy="2974028"/>
          </a:xfrm>
          <a:prstGeom prst="rect">
            <a:avLst/>
          </a:prstGeom>
        </p:spPr>
      </p:pic>
      <p:grpSp>
        <p:nvGrpSpPr>
          <p:cNvPr id="8" name="Group 7">
            <a:extLst>
              <a:ext uri="{FF2B5EF4-FFF2-40B4-BE49-F238E27FC236}">
                <a16:creationId xmlns:a16="http://schemas.microsoft.com/office/drawing/2014/main" id="{6E8CEEFD-39B8-9440-A1E3-F8FD9F681112}"/>
              </a:ext>
            </a:extLst>
          </p:cNvPr>
          <p:cNvGrpSpPr/>
          <p:nvPr/>
        </p:nvGrpSpPr>
        <p:grpSpPr>
          <a:xfrm>
            <a:off x="582034" y="5608042"/>
            <a:ext cx="8916556" cy="1603198"/>
            <a:chOff x="672157" y="5608042"/>
            <a:chExt cx="8916556" cy="1603198"/>
          </a:xfrm>
        </p:grpSpPr>
        <p:sp>
          <p:nvSpPr>
            <p:cNvPr id="9" name="Rectangle 8">
              <a:extLst>
                <a:ext uri="{FF2B5EF4-FFF2-40B4-BE49-F238E27FC236}">
                  <a16:creationId xmlns:a16="http://schemas.microsoft.com/office/drawing/2014/main" id="{3C56D7A9-54AB-1A4F-B8BB-94F19E000F56}"/>
                </a:ext>
              </a:extLst>
            </p:cNvPr>
            <p:cNvSpPr/>
            <p:nvPr/>
          </p:nvSpPr>
          <p:spPr>
            <a:xfrm>
              <a:off x="672157" y="5661931"/>
              <a:ext cx="2221121" cy="369332"/>
            </a:xfrm>
            <a:prstGeom prst="rect">
              <a:avLst/>
            </a:prstGeom>
            <a:solidFill>
              <a:schemeClr val="accent5">
                <a:lumMod val="20000"/>
                <a:lumOff val="80000"/>
              </a:schemeClr>
            </a:solidFill>
          </p:spPr>
          <p:txBody>
            <a:bodyPr wrap="none">
              <a:spAutoFit/>
            </a:bodyPr>
            <a:lstStyle/>
            <a:p>
              <a:r>
                <a:rPr lang="en-US" spc="-1" dirty="0"/>
                <a:t>Biological questions</a:t>
              </a:r>
              <a:endParaRPr lang="da-DK" dirty="0"/>
            </a:p>
          </p:txBody>
        </p:sp>
        <p:sp>
          <p:nvSpPr>
            <p:cNvPr id="10" name="Rectangle 9">
              <a:extLst>
                <a:ext uri="{FF2B5EF4-FFF2-40B4-BE49-F238E27FC236}">
                  <a16:creationId xmlns:a16="http://schemas.microsoft.com/office/drawing/2014/main" id="{7660E28F-2235-F542-A7FD-D12722CBB9C3}"/>
                </a:ext>
              </a:extLst>
            </p:cNvPr>
            <p:cNvSpPr/>
            <p:nvPr/>
          </p:nvSpPr>
          <p:spPr>
            <a:xfrm>
              <a:off x="2348930" y="6170258"/>
              <a:ext cx="3117777" cy="369332"/>
            </a:xfrm>
            <a:prstGeom prst="rect">
              <a:avLst/>
            </a:prstGeom>
            <a:solidFill>
              <a:schemeClr val="bg2">
                <a:lumMod val="90000"/>
              </a:schemeClr>
            </a:solidFill>
          </p:spPr>
          <p:txBody>
            <a:bodyPr wrap="none">
              <a:spAutoFit/>
            </a:bodyPr>
            <a:lstStyle/>
            <a:p>
              <a:r>
                <a:rPr lang="en-US" spc="-1" dirty="0">
                  <a:solidFill>
                    <a:srgbClr val="000000"/>
                  </a:solidFill>
                </a:rPr>
                <a:t>Models of biological systems</a:t>
              </a:r>
              <a:endParaRPr lang="da-DK" dirty="0"/>
            </a:p>
          </p:txBody>
        </p:sp>
        <p:sp>
          <p:nvSpPr>
            <p:cNvPr id="11" name="Rectangle 10">
              <a:extLst>
                <a:ext uri="{FF2B5EF4-FFF2-40B4-BE49-F238E27FC236}">
                  <a16:creationId xmlns:a16="http://schemas.microsoft.com/office/drawing/2014/main" id="{AFC919D1-371A-584E-97D8-24D487C8C9C8}"/>
                </a:ext>
              </a:extLst>
            </p:cNvPr>
            <p:cNvSpPr/>
            <p:nvPr/>
          </p:nvSpPr>
          <p:spPr>
            <a:xfrm>
              <a:off x="4305901" y="5608042"/>
              <a:ext cx="2682529" cy="369332"/>
            </a:xfrm>
            <a:prstGeom prst="rect">
              <a:avLst/>
            </a:prstGeom>
            <a:solidFill>
              <a:schemeClr val="accent3">
                <a:lumMod val="20000"/>
                <a:lumOff val="80000"/>
              </a:schemeClr>
            </a:solidFill>
            <a:ln>
              <a:noFill/>
            </a:ln>
          </p:spPr>
          <p:txBody>
            <a:bodyPr wrap="none">
              <a:spAutoFit/>
            </a:bodyPr>
            <a:lstStyle/>
            <a:p>
              <a:r>
                <a:rPr lang="en-US" spc="-1" dirty="0"/>
                <a:t>Computational problems</a:t>
              </a:r>
              <a:endParaRPr lang="da-DK" dirty="0"/>
            </a:p>
          </p:txBody>
        </p:sp>
        <p:sp>
          <p:nvSpPr>
            <p:cNvPr id="12" name="Rectangle 11">
              <a:extLst>
                <a:ext uri="{FF2B5EF4-FFF2-40B4-BE49-F238E27FC236}">
                  <a16:creationId xmlns:a16="http://schemas.microsoft.com/office/drawing/2014/main" id="{FF74F3A9-29B2-1548-80D5-CB4CF0E08590}"/>
                </a:ext>
              </a:extLst>
            </p:cNvPr>
            <p:cNvSpPr/>
            <p:nvPr/>
          </p:nvSpPr>
          <p:spPr>
            <a:xfrm>
              <a:off x="6046335" y="6181688"/>
              <a:ext cx="2759345" cy="369332"/>
            </a:xfrm>
            <a:prstGeom prst="rect">
              <a:avLst/>
            </a:prstGeom>
            <a:solidFill>
              <a:schemeClr val="accent4">
                <a:lumMod val="20000"/>
                <a:lumOff val="80000"/>
              </a:schemeClr>
            </a:solidFill>
          </p:spPr>
          <p:txBody>
            <a:bodyPr wrap="none">
              <a:spAutoFit/>
            </a:bodyPr>
            <a:lstStyle/>
            <a:p>
              <a:r>
                <a:rPr lang="en-US" spc="-1" dirty="0"/>
                <a:t>Algorithms and programs</a:t>
              </a:r>
              <a:endParaRPr lang="da-DK" dirty="0"/>
            </a:p>
          </p:txBody>
        </p:sp>
        <p:sp>
          <p:nvSpPr>
            <p:cNvPr id="13" name="Rectangle 12">
              <a:extLst>
                <a:ext uri="{FF2B5EF4-FFF2-40B4-BE49-F238E27FC236}">
                  <a16:creationId xmlns:a16="http://schemas.microsoft.com/office/drawing/2014/main" id="{FCCF88A5-F275-8048-B51A-19CC05EA84DB}"/>
                </a:ext>
              </a:extLst>
            </p:cNvPr>
            <p:cNvSpPr/>
            <p:nvPr/>
          </p:nvSpPr>
          <p:spPr>
            <a:xfrm>
              <a:off x="8020720" y="5608042"/>
              <a:ext cx="1567993" cy="369332"/>
            </a:xfrm>
            <a:prstGeom prst="rect">
              <a:avLst/>
            </a:prstGeom>
            <a:solidFill>
              <a:schemeClr val="accent5">
                <a:lumMod val="20000"/>
                <a:lumOff val="80000"/>
              </a:schemeClr>
            </a:solidFill>
          </p:spPr>
          <p:txBody>
            <a:bodyPr wrap="none">
              <a:spAutoFit/>
            </a:bodyPr>
            <a:lstStyle/>
            <a:p>
              <a:r>
                <a:rPr lang="en-US" spc="-1" dirty="0"/>
                <a:t>Data analysis</a:t>
              </a:r>
              <a:endParaRPr lang="da-DK" dirty="0"/>
            </a:p>
          </p:txBody>
        </p:sp>
        <p:sp>
          <p:nvSpPr>
            <p:cNvPr id="14" name="TextBox 13">
              <a:extLst>
                <a:ext uri="{FF2B5EF4-FFF2-40B4-BE49-F238E27FC236}">
                  <a16:creationId xmlns:a16="http://schemas.microsoft.com/office/drawing/2014/main" id="{28E41ECC-2419-6340-843F-277824E295F0}"/>
                </a:ext>
              </a:extLst>
            </p:cNvPr>
            <p:cNvSpPr txBox="1"/>
            <p:nvPr/>
          </p:nvSpPr>
          <p:spPr>
            <a:xfrm>
              <a:off x="1387639" y="6818748"/>
              <a:ext cx="1338828" cy="369332"/>
            </a:xfrm>
            <a:prstGeom prst="rect">
              <a:avLst/>
            </a:prstGeom>
            <a:noFill/>
          </p:spPr>
          <p:txBody>
            <a:bodyPr wrap="none" rtlCol="0">
              <a:spAutoFit/>
            </a:bodyPr>
            <a:lstStyle/>
            <a:p>
              <a:r>
                <a:rPr lang="da-DK" dirty="0" err="1">
                  <a:solidFill>
                    <a:srgbClr val="0432FF"/>
                  </a:solidFill>
                </a:rPr>
                <a:t>Abstraction</a:t>
              </a:r>
              <a:endParaRPr lang="da-DK" dirty="0">
                <a:solidFill>
                  <a:srgbClr val="0432FF"/>
                </a:solidFill>
              </a:endParaRPr>
            </a:p>
          </p:txBody>
        </p:sp>
        <p:sp>
          <p:nvSpPr>
            <p:cNvPr id="15" name="TextBox 14">
              <a:extLst>
                <a:ext uri="{FF2B5EF4-FFF2-40B4-BE49-F238E27FC236}">
                  <a16:creationId xmlns:a16="http://schemas.microsoft.com/office/drawing/2014/main" id="{9DCD58E2-2ED7-0045-B755-6DA43A580A53}"/>
                </a:ext>
              </a:extLst>
            </p:cNvPr>
            <p:cNvSpPr txBox="1"/>
            <p:nvPr/>
          </p:nvSpPr>
          <p:spPr>
            <a:xfrm>
              <a:off x="4463408" y="6841908"/>
              <a:ext cx="1274708" cy="369332"/>
            </a:xfrm>
            <a:prstGeom prst="rect">
              <a:avLst/>
            </a:prstGeom>
            <a:noFill/>
          </p:spPr>
          <p:txBody>
            <a:bodyPr wrap="none" rtlCol="0">
              <a:spAutoFit/>
            </a:bodyPr>
            <a:lstStyle/>
            <a:p>
              <a:r>
                <a:rPr lang="da-DK" dirty="0" err="1">
                  <a:solidFill>
                    <a:srgbClr val="0432FF"/>
                  </a:solidFill>
                </a:rPr>
                <a:t>Algorithms</a:t>
              </a:r>
              <a:endParaRPr lang="da-DK" dirty="0">
                <a:solidFill>
                  <a:srgbClr val="0432FF"/>
                </a:solidFill>
              </a:endParaRPr>
            </a:p>
          </p:txBody>
        </p:sp>
        <p:sp>
          <p:nvSpPr>
            <p:cNvPr id="16" name="TextBox 15">
              <a:extLst>
                <a:ext uri="{FF2B5EF4-FFF2-40B4-BE49-F238E27FC236}">
                  <a16:creationId xmlns:a16="http://schemas.microsoft.com/office/drawing/2014/main" id="{714D2C1F-344B-2447-AF74-C1B7BB37278D}"/>
                </a:ext>
              </a:extLst>
            </p:cNvPr>
            <p:cNvSpPr txBox="1"/>
            <p:nvPr/>
          </p:nvSpPr>
          <p:spPr>
            <a:xfrm>
              <a:off x="7741265" y="6818748"/>
              <a:ext cx="1351652" cy="369332"/>
            </a:xfrm>
            <a:prstGeom prst="rect">
              <a:avLst/>
            </a:prstGeom>
            <a:noFill/>
          </p:spPr>
          <p:txBody>
            <a:bodyPr wrap="none" rtlCol="0">
              <a:spAutoFit/>
            </a:bodyPr>
            <a:lstStyle/>
            <a:p>
              <a:r>
                <a:rPr lang="da-DK" dirty="0">
                  <a:solidFill>
                    <a:srgbClr val="0432FF"/>
                  </a:solidFill>
                </a:rPr>
                <a:t>Automation</a:t>
              </a:r>
            </a:p>
          </p:txBody>
        </p:sp>
      </p:grpSp>
    </p:spTree>
    <p:extLst>
      <p:ext uri="{BB962C8B-B14F-4D97-AF65-F5344CB8AC3E}">
        <p14:creationId xmlns:p14="http://schemas.microsoft.com/office/powerpoint/2010/main" val="299433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3">
            <a:extLst>
              <a:ext uri="{FF2B5EF4-FFF2-40B4-BE49-F238E27FC236}">
                <a16:creationId xmlns:a16="http://schemas.microsoft.com/office/drawing/2014/main" id="{F64D584B-CFF8-6A47-969E-1990D3D5CB49}"/>
              </a:ext>
            </a:extLst>
          </p:cNvPr>
          <p:cNvSpPr txBox="1"/>
          <p:nvPr/>
        </p:nvSpPr>
        <p:spPr>
          <a:xfrm>
            <a:off x="151808" y="360360"/>
            <a:ext cx="9777008" cy="1080360"/>
          </a:xfrm>
          <a:prstGeom prst="rect">
            <a:avLst/>
          </a:prstGeom>
          <a:noFill/>
          <a:ln>
            <a:noFill/>
          </a:ln>
        </p:spPr>
        <p:txBody>
          <a:bodyPr lIns="0" tIns="0" rIns="0" bIns="0" anchor="ctr"/>
          <a:lstStyle/>
          <a:p>
            <a:pPr algn="ctr"/>
            <a:r>
              <a:rPr lang="en-US" sz="4000" b="1" strike="noStrike" spc="-1" dirty="0">
                <a:solidFill>
                  <a:srgbClr val="FF0000"/>
                </a:solidFill>
                <a:latin typeface="Arial"/>
              </a:rPr>
              <a:t>Bioinformatics Research Centre (BiRC)</a:t>
            </a:r>
          </a:p>
        </p:txBody>
      </p:sp>
      <p:sp>
        <p:nvSpPr>
          <p:cNvPr id="5" name="Content Placeholder 2">
            <a:extLst>
              <a:ext uri="{FF2B5EF4-FFF2-40B4-BE49-F238E27FC236}">
                <a16:creationId xmlns:a16="http://schemas.microsoft.com/office/drawing/2014/main" id="{4CE88DE3-B0F2-0740-9A15-B718FAB3B701}"/>
              </a:ext>
            </a:extLst>
          </p:cNvPr>
          <p:cNvSpPr txBox="1">
            <a:spLocks/>
          </p:cNvSpPr>
          <p:nvPr/>
        </p:nvSpPr>
        <p:spPr>
          <a:xfrm>
            <a:off x="239630" y="1605099"/>
            <a:ext cx="5974546" cy="33415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Font typeface="Wingdings" pitchFamily="2" charset="2"/>
              <a:buChar char="§"/>
            </a:pPr>
            <a:r>
              <a:rPr lang="en-US" sz="2200" dirty="0"/>
              <a:t>An interdisciplinary research center </a:t>
            </a:r>
            <a:r>
              <a:rPr lang="en-US" sz="2200" b="1" dirty="0"/>
              <a:t>established in 2001 </a:t>
            </a:r>
            <a:r>
              <a:rPr lang="en-US" sz="2200" dirty="0"/>
              <a:t>focusing on research and education in bioinformatics. </a:t>
            </a:r>
          </a:p>
          <a:p>
            <a:pPr>
              <a:lnSpc>
                <a:spcPct val="100000"/>
              </a:lnSpc>
              <a:spcBef>
                <a:spcPts val="1200"/>
              </a:spcBef>
              <a:buFont typeface="Wingdings" pitchFamily="2" charset="2"/>
              <a:buChar char="§"/>
            </a:pPr>
            <a:r>
              <a:rPr lang="en-US" sz="2200" dirty="0"/>
              <a:t>Organized as an </a:t>
            </a:r>
            <a:r>
              <a:rPr lang="en-US" sz="2200" b="1" dirty="0"/>
              <a:t>independent center </a:t>
            </a:r>
            <a:r>
              <a:rPr lang="en-US" sz="2200" dirty="0"/>
              <a:t>under the Faculty of Natural Sciences (NAT).</a:t>
            </a:r>
            <a:endParaRPr lang="en-US" sz="2200" b="1" dirty="0"/>
          </a:p>
          <a:p>
            <a:pPr>
              <a:lnSpc>
                <a:spcPct val="100000"/>
              </a:lnSpc>
              <a:spcBef>
                <a:spcPts val="1200"/>
              </a:spcBef>
              <a:buFont typeface="Wingdings" pitchFamily="2" charset="2"/>
              <a:buChar char="§"/>
            </a:pPr>
            <a:r>
              <a:rPr lang="en-US" sz="2200" b="1" dirty="0"/>
              <a:t>~35 researchers (7 permanent) </a:t>
            </a:r>
            <a:r>
              <a:rPr lang="en-US" sz="2200" dirty="0"/>
              <a:t>and </a:t>
            </a:r>
            <a:r>
              <a:rPr lang="en-US" sz="2200" b="1" dirty="0"/>
              <a:t>technical staff </a:t>
            </a:r>
            <a:r>
              <a:rPr lang="en-US" sz="2200" dirty="0"/>
              <a:t>with backgrounds in biology, computer science and statistics.</a:t>
            </a:r>
          </a:p>
          <a:p>
            <a:pPr marL="0" indent="0">
              <a:buFont typeface="Arial" panose="020B0604020202020204" pitchFamily="34" charset="0"/>
              <a:buNone/>
            </a:pPr>
            <a:endParaRPr lang="en-US" sz="2000" dirty="0"/>
          </a:p>
        </p:txBody>
      </p:sp>
      <p:sp>
        <p:nvSpPr>
          <p:cNvPr id="6" name="TextBox 5">
            <a:extLst>
              <a:ext uri="{FF2B5EF4-FFF2-40B4-BE49-F238E27FC236}">
                <a16:creationId xmlns:a16="http://schemas.microsoft.com/office/drawing/2014/main" id="{3A030EDB-AD7E-F64B-99A6-5B366AA4C489}"/>
              </a:ext>
            </a:extLst>
          </p:cNvPr>
          <p:cNvSpPr txBox="1"/>
          <p:nvPr/>
        </p:nvSpPr>
        <p:spPr>
          <a:xfrm>
            <a:off x="6802961" y="4546498"/>
            <a:ext cx="2555776" cy="400110"/>
          </a:xfrm>
          <a:prstGeom prst="rect">
            <a:avLst/>
          </a:prstGeom>
          <a:solidFill>
            <a:schemeClr val="bg1"/>
          </a:solidFill>
        </p:spPr>
        <p:txBody>
          <a:bodyPr wrap="square" rtlCol="0">
            <a:spAutoFit/>
          </a:bodyPr>
          <a:lstStyle/>
          <a:p>
            <a:pPr algn="ctr"/>
            <a:r>
              <a:rPr lang="en-US" sz="2000" dirty="0"/>
              <a:t>http://</a:t>
            </a:r>
            <a:r>
              <a:rPr lang="en-US" sz="2000" dirty="0" err="1"/>
              <a:t>birc.au.dk</a:t>
            </a:r>
            <a:endParaRPr lang="en-US" sz="2000" dirty="0"/>
          </a:p>
        </p:txBody>
      </p:sp>
      <p:pic>
        <p:nvPicPr>
          <p:cNvPr id="7" name="Picture 6">
            <a:extLst>
              <a:ext uri="{FF2B5EF4-FFF2-40B4-BE49-F238E27FC236}">
                <a16:creationId xmlns:a16="http://schemas.microsoft.com/office/drawing/2014/main" id="{A1DFE42C-87DC-C14B-B637-7EE773ACE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058" y="1573294"/>
            <a:ext cx="3223582" cy="2974028"/>
          </a:xfrm>
          <a:prstGeom prst="rect">
            <a:avLst/>
          </a:prstGeom>
        </p:spPr>
      </p:pic>
      <p:grpSp>
        <p:nvGrpSpPr>
          <p:cNvPr id="8" name="Group 7">
            <a:extLst>
              <a:ext uri="{FF2B5EF4-FFF2-40B4-BE49-F238E27FC236}">
                <a16:creationId xmlns:a16="http://schemas.microsoft.com/office/drawing/2014/main" id="{6E8CEEFD-39B8-9440-A1E3-F8FD9F681112}"/>
              </a:ext>
            </a:extLst>
          </p:cNvPr>
          <p:cNvGrpSpPr/>
          <p:nvPr/>
        </p:nvGrpSpPr>
        <p:grpSpPr>
          <a:xfrm>
            <a:off x="582034" y="5608042"/>
            <a:ext cx="8916556" cy="1603198"/>
            <a:chOff x="672157" y="5608042"/>
            <a:chExt cx="8916556" cy="1603198"/>
          </a:xfrm>
        </p:grpSpPr>
        <p:sp>
          <p:nvSpPr>
            <p:cNvPr id="9" name="Rectangle 8">
              <a:extLst>
                <a:ext uri="{FF2B5EF4-FFF2-40B4-BE49-F238E27FC236}">
                  <a16:creationId xmlns:a16="http://schemas.microsoft.com/office/drawing/2014/main" id="{3C56D7A9-54AB-1A4F-B8BB-94F19E000F56}"/>
                </a:ext>
              </a:extLst>
            </p:cNvPr>
            <p:cNvSpPr/>
            <p:nvPr/>
          </p:nvSpPr>
          <p:spPr>
            <a:xfrm>
              <a:off x="672157" y="5661931"/>
              <a:ext cx="2221121" cy="369332"/>
            </a:xfrm>
            <a:prstGeom prst="rect">
              <a:avLst/>
            </a:prstGeom>
            <a:solidFill>
              <a:schemeClr val="accent5">
                <a:lumMod val="20000"/>
                <a:lumOff val="80000"/>
              </a:schemeClr>
            </a:solidFill>
          </p:spPr>
          <p:txBody>
            <a:bodyPr wrap="none">
              <a:spAutoFit/>
            </a:bodyPr>
            <a:lstStyle/>
            <a:p>
              <a:r>
                <a:rPr lang="en-US" spc="-1" dirty="0"/>
                <a:t>Biological questions</a:t>
              </a:r>
              <a:endParaRPr lang="da-DK" dirty="0"/>
            </a:p>
          </p:txBody>
        </p:sp>
        <p:sp>
          <p:nvSpPr>
            <p:cNvPr id="10" name="Rectangle 9">
              <a:extLst>
                <a:ext uri="{FF2B5EF4-FFF2-40B4-BE49-F238E27FC236}">
                  <a16:creationId xmlns:a16="http://schemas.microsoft.com/office/drawing/2014/main" id="{7660E28F-2235-F542-A7FD-D12722CBB9C3}"/>
                </a:ext>
              </a:extLst>
            </p:cNvPr>
            <p:cNvSpPr/>
            <p:nvPr/>
          </p:nvSpPr>
          <p:spPr>
            <a:xfrm>
              <a:off x="2348930" y="6170258"/>
              <a:ext cx="3117777" cy="369332"/>
            </a:xfrm>
            <a:prstGeom prst="rect">
              <a:avLst/>
            </a:prstGeom>
            <a:solidFill>
              <a:schemeClr val="bg2">
                <a:lumMod val="90000"/>
              </a:schemeClr>
            </a:solidFill>
          </p:spPr>
          <p:txBody>
            <a:bodyPr wrap="none">
              <a:spAutoFit/>
            </a:bodyPr>
            <a:lstStyle/>
            <a:p>
              <a:r>
                <a:rPr lang="en-US" spc="-1" dirty="0">
                  <a:solidFill>
                    <a:srgbClr val="000000"/>
                  </a:solidFill>
                </a:rPr>
                <a:t>Models of biological systems</a:t>
              </a:r>
              <a:endParaRPr lang="da-DK" dirty="0"/>
            </a:p>
          </p:txBody>
        </p:sp>
        <p:sp>
          <p:nvSpPr>
            <p:cNvPr id="11" name="Rectangle 10">
              <a:extLst>
                <a:ext uri="{FF2B5EF4-FFF2-40B4-BE49-F238E27FC236}">
                  <a16:creationId xmlns:a16="http://schemas.microsoft.com/office/drawing/2014/main" id="{AFC919D1-371A-584E-97D8-24D487C8C9C8}"/>
                </a:ext>
              </a:extLst>
            </p:cNvPr>
            <p:cNvSpPr/>
            <p:nvPr/>
          </p:nvSpPr>
          <p:spPr>
            <a:xfrm>
              <a:off x="4305901" y="5608042"/>
              <a:ext cx="2682529" cy="369332"/>
            </a:xfrm>
            <a:prstGeom prst="rect">
              <a:avLst/>
            </a:prstGeom>
            <a:solidFill>
              <a:schemeClr val="accent3">
                <a:lumMod val="20000"/>
                <a:lumOff val="80000"/>
              </a:schemeClr>
            </a:solidFill>
            <a:ln>
              <a:noFill/>
            </a:ln>
          </p:spPr>
          <p:txBody>
            <a:bodyPr wrap="none">
              <a:spAutoFit/>
            </a:bodyPr>
            <a:lstStyle/>
            <a:p>
              <a:r>
                <a:rPr lang="en-US" spc="-1" dirty="0"/>
                <a:t>Computational problems</a:t>
              </a:r>
              <a:endParaRPr lang="da-DK" dirty="0"/>
            </a:p>
          </p:txBody>
        </p:sp>
        <p:sp>
          <p:nvSpPr>
            <p:cNvPr id="12" name="Rectangle 11">
              <a:extLst>
                <a:ext uri="{FF2B5EF4-FFF2-40B4-BE49-F238E27FC236}">
                  <a16:creationId xmlns:a16="http://schemas.microsoft.com/office/drawing/2014/main" id="{FF74F3A9-29B2-1548-80D5-CB4CF0E08590}"/>
                </a:ext>
              </a:extLst>
            </p:cNvPr>
            <p:cNvSpPr/>
            <p:nvPr/>
          </p:nvSpPr>
          <p:spPr>
            <a:xfrm>
              <a:off x="6046335" y="6181688"/>
              <a:ext cx="2759345" cy="369332"/>
            </a:xfrm>
            <a:prstGeom prst="rect">
              <a:avLst/>
            </a:prstGeom>
            <a:solidFill>
              <a:schemeClr val="accent4">
                <a:lumMod val="20000"/>
                <a:lumOff val="80000"/>
              </a:schemeClr>
            </a:solidFill>
          </p:spPr>
          <p:txBody>
            <a:bodyPr wrap="none">
              <a:spAutoFit/>
            </a:bodyPr>
            <a:lstStyle/>
            <a:p>
              <a:r>
                <a:rPr lang="en-US" spc="-1" dirty="0"/>
                <a:t>Algorithms and programs</a:t>
              </a:r>
              <a:endParaRPr lang="da-DK" dirty="0"/>
            </a:p>
          </p:txBody>
        </p:sp>
        <p:sp>
          <p:nvSpPr>
            <p:cNvPr id="13" name="Rectangle 12">
              <a:extLst>
                <a:ext uri="{FF2B5EF4-FFF2-40B4-BE49-F238E27FC236}">
                  <a16:creationId xmlns:a16="http://schemas.microsoft.com/office/drawing/2014/main" id="{FCCF88A5-F275-8048-B51A-19CC05EA84DB}"/>
                </a:ext>
              </a:extLst>
            </p:cNvPr>
            <p:cNvSpPr/>
            <p:nvPr/>
          </p:nvSpPr>
          <p:spPr>
            <a:xfrm>
              <a:off x="8020720" y="5608042"/>
              <a:ext cx="1567993" cy="369332"/>
            </a:xfrm>
            <a:prstGeom prst="rect">
              <a:avLst/>
            </a:prstGeom>
            <a:solidFill>
              <a:schemeClr val="accent5">
                <a:lumMod val="20000"/>
                <a:lumOff val="80000"/>
              </a:schemeClr>
            </a:solidFill>
          </p:spPr>
          <p:txBody>
            <a:bodyPr wrap="none">
              <a:spAutoFit/>
            </a:bodyPr>
            <a:lstStyle/>
            <a:p>
              <a:r>
                <a:rPr lang="en-US" spc="-1" dirty="0"/>
                <a:t>Data analysis</a:t>
              </a:r>
              <a:endParaRPr lang="da-DK" dirty="0"/>
            </a:p>
          </p:txBody>
        </p:sp>
        <p:sp>
          <p:nvSpPr>
            <p:cNvPr id="14" name="TextBox 13">
              <a:extLst>
                <a:ext uri="{FF2B5EF4-FFF2-40B4-BE49-F238E27FC236}">
                  <a16:creationId xmlns:a16="http://schemas.microsoft.com/office/drawing/2014/main" id="{28E41ECC-2419-6340-843F-277824E295F0}"/>
                </a:ext>
              </a:extLst>
            </p:cNvPr>
            <p:cNvSpPr txBox="1"/>
            <p:nvPr/>
          </p:nvSpPr>
          <p:spPr>
            <a:xfrm>
              <a:off x="1387639" y="6818748"/>
              <a:ext cx="1338828" cy="369332"/>
            </a:xfrm>
            <a:prstGeom prst="rect">
              <a:avLst/>
            </a:prstGeom>
            <a:noFill/>
          </p:spPr>
          <p:txBody>
            <a:bodyPr wrap="none" rtlCol="0">
              <a:spAutoFit/>
            </a:bodyPr>
            <a:lstStyle/>
            <a:p>
              <a:r>
                <a:rPr lang="da-DK" dirty="0" err="1">
                  <a:solidFill>
                    <a:srgbClr val="0432FF"/>
                  </a:solidFill>
                </a:rPr>
                <a:t>Abstraction</a:t>
              </a:r>
              <a:endParaRPr lang="da-DK" dirty="0">
                <a:solidFill>
                  <a:srgbClr val="0432FF"/>
                </a:solidFill>
              </a:endParaRPr>
            </a:p>
          </p:txBody>
        </p:sp>
        <p:sp>
          <p:nvSpPr>
            <p:cNvPr id="15" name="TextBox 14">
              <a:extLst>
                <a:ext uri="{FF2B5EF4-FFF2-40B4-BE49-F238E27FC236}">
                  <a16:creationId xmlns:a16="http://schemas.microsoft.com/office/drawing/2014/main" id="{9DCD58E2-2ED7-0045-B755-6DA43A580A53}"/>
                </a:ext>
              </a:extLst>
            </p:cNvPr>
            <p:cNvSpPr txBox="1"/>
            <p:nvPr/>
          </p:nvSpPr>
          <p:spPr>
            <a:xfrm>
              <a:off x="4463408" y="6841908"/>
              <a:ext cx="1274708" cy="369332"/>
            </a:xfrm>
            <a:prstGeom prst="rect">
              <a:avLst/>
            </a:prstGeom>
            <a:noFill/>
          </p:spPr>
          <p:txBody>
            <a:bodyPr wrap="none" rtlCol="0">
              <a:spAutoFit/>
            </a:bodyPr>
            <a:lstStyle/>
            <a:p>
              <a:r>
                <a:rPr lang="da-DK" dirty="0" err="1">
                  <a:solidFill>
                    <a:srgbClr val="0432FF"/>
                  </a:solidFill>
                </a:rPr>
                <a:t>Algorithms</a:t>
              </a:r>
              <a:endParaRPr lang="da-DK" dirty="0">
                <a:solidFill>
                  <a:srgbClr val="0432FF"/>
                </a:solidFill>
              </a:endParaRPr>
            </a:p>
          </p:txBody>
        </p:sp>
        <p:sp>
          <p:nvSpPr>
            <p:cNvPr id="16" name="TextBox 15">
              <a:extLst>
                <a:ext uri="{FF2B5EF4-FFF2-40B4-BE49-F238E27FC236}">
                  <a16:creationId xmlns:a16="http://schemas.microsoft.com/office/drawing/2014/main" id="{714D2C1F-344B-2447-AF74-C1B7BB37278D}"/>
                </a:ext>
              </a:extLst>
            </p:cNvPr>
            <p:cNvSpPr txBox="1"/>
            <p:nvPr/>
          </p:nvSpPr>
          <p:spPr>
            <a:xfrm>
              <a:off x="7741265" y="6818748"/>
              <a:ext cx="1351652" cy="369332"/>
            </a:xfrm>
            <a:prstGeom prst="rect">
              <a:avLst/>
            </a:prstGeom>
            <a:noFill/>
          </p:spPr>
          <p:txBody>
            <a:bodyPr wrap="none" rtlCol="0">
              <a:spAutoFit/>
            </a:bodyPr>
            <a:lstStyle/>
            <a:p>
              <a:r>
                <a:rPr lang="da-DK" dirty="0">
                  <a:solidFill>
                    <a:srgbClr val="0432FF"/>
                  </a:solidFill>
                </a:rPr>
                <a:t>Automation</a:t>
              </a:r>
            </a:p>
          </p:txBody>
        </p:sp>
      </p:grpSp>
      <p:sp>
        <p:nvSpPr>
          <p:cNvPr id="4" name="Oval 3">
            <a:extLst>
              <a:ext uri="{FF2B5EF4-FFF2-40B4-BE49-F238E27FC236}">
                <a16:creationId xmlns:a16="http://schemas.microsoft.com/office/drawing/2014/main" id="{B01906E7-DBE7-0345-B2A1-9DB0C133BA27}"/>
              </a:ext>
            </a:extLst>
          </p:cNvPr>
          <p:cNvSpPr/>
          <p:nvPr/>
        </p:nvSpPr>
        <p:spPr>
          <a:xfrm>
            <a:off x="3643361" y="5222287"/>
            <a:ext cx="5531026" cy="17470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21793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D10F67-DE61-8445-B199-08903A87F4BC}"/>
              </a:ext>
            </a:extLst>
          </p:cNvPr>
          <p:cNvSpPr/>
          <p:nvPr/>
        </p:nvSpPr>
        <p:spPr>
          <a:xfrm>
            <a:off x="3175" y="33275"/>
            <a:ext cx="5041900" cy="3539430"/>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Large-scale pattern matching - Read mapping </a:t>
            </a:r>
          </a:p>
          <a:p>
            <a:endParaRPr lang="en-US" sz="1000" dirty="0"/>
          </a:p>
          <a:p>
            <a:r>
              <a:rPr lang="en-US" sz="1000" dirty="0">
                <a:latin typeface="Calibri" panose="020F0502020204030204" pitchFamily="34" charset="0"/>
              </a:rPr>
              <a:t>Area: Bioinformatics, String Algorithms, Algorithmic Engineering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When sequencing the genome of an organism an important step is to map (match) a very large number of reads (small strings of ~50 characters) to a reference genome (a much larger string of millions of characters). The aim is to find out where the reads match with few errors, e.g. match within a short edit- or Hamming-distance. </a:t>
            </a:r>
          </a:p>
          <a:p>
            <a:endParaRPr lang="en-US" sz="1000" dirty="0"/>
          </a:p>
          <a:p>
            <a:r>
              <a:rPr lang="en-US" sz="1000" dirty="0">
                <a:latin typeface="Calibri" panose="020F0502020204030204" pitchFamily="34" charset="0"/>
              </a:rPr>
              <a:t>There are many algorithms and data structures to explore ranging from simple exact pattern matching algorithm like Knuth-Morris-Pratt and Boyer-Moore to more advanced methods based on hashing or data structures such suffix trees, suffix arrays, and the Burrow-Wheeler transform (https://</a:t>
            </a:r>
            <a:r>
              <a:rPr lang="en-US" sz="1000" dirty="0" err="1">
                <a:latin typeface="Calibri" panose="020F0502020204030204" pitchFamily="34" charset="0"/>
              </a:rPr>
              <a:t>www.ncbi.nlm.nih.gov</a:t>
            </a:r>
            <a:r>
              <a:rPr lang="en-US" sz="1000" dirty="0">
                <a:latin typeface="Calibri" panose="020F0502020204030204" pitchFamily="34" charset="0"/>
              </a:rPr>
              <a:t>/</a:t>
            </a:r>
            <a:r>
              <a:rPr lang="en-US" sz="1000" dirty="0" err="1">
                <a:latin typeface="Calibri" panose="020F0502020204030204" pitchFamily="34" charset="0"/>
              </a:rPr>
              <a:t>pmc</a:t>
            </a:r>
            <a:r>
              <a:rPr lang="en-US" sz="1000" dirty="0">
                <a:latin typeface="Calibri" panose="020F0502020204030204" pitchFamily="34" charset="0"/>
              </a:rPr>
              <a:t>/articles/PMC3375638/). There are (of course) also a lot of existing read mapping tools such, e.g. BWA (http://bio-</a:t>
            </a:r>
            <a:r>
              <a:rPr lang="en-US" sz="1000" dirty="0" err="1">
                <a:latin typeface="Calibri" panose="020F0502020204030204" pitchFamily="34" charset="0"/>
              </a:rPr>
              <a:t>bwa.sourceforge.net</a:t>
            </a:r>
            <a:r>
              <a:rPr lang="en-US" sz="1000" dirty="0">
                <a:latin typeface="Calibri" panose="020F0502020204030204" pitchFamily="34" charset="0"/>
              </a:rPr>
              <a:t> and http://</a:t>
            </a:r>
            <a:r>
              <a:rPr lang="en-US" sz="1000" dirty="0" err="1">
                <a:latin typeface="Calibri" panose="020F0502020204030204" pitchFamily="34" charset="0"/>
              </a:rPr>
              <a:t>sfg.stanford.edu</a:t>
            </a:r>
            <a:r>
              <a:rPr lang="en-US" sz="1000" dirty="0">
                <a:latin typeface="Calibri" panose="020F0502020204030204" pitchFamily="34" charset="0"/>
              </a:rPr>
              <a:t>/</a:t>
            </a:r>
            <a:r>
              <a:rPr lang="en-US" sz="1000" dirty="0" err="1">
                <a:latin typeface="Calibri" panose="020F0502020204030204" pitchFamily="34" charset="0"/>
              </a:rPr>
              <a:t>mapping.html</a:t>
            </a:r>
            <a:r>
              <a:rPr lang="en-US" sz="1000" dirty="0">
                <a:latin typeface="Calibri" panose="020F0502020204030204" pitchFamily="34" charset="0"/>
              </a:rPr>
              <a:t>). </a:t>
            </a:r>
            <a:endParaRPr lang="en-US" sz="1000" dirty="0"/>
          </a:p>
          <a:p>
            <a:endParaRPr lang="en-US" sz="1000" dirty="0">
              <a:latin typeface="Calibri" panose="020F0502020204030204" pitchFamily="34" charset="0"/>
            </a:endParaRPr>
          </a:p>
          <a:p>
            <a:r>
              <a:rPr lang="en-US" sz="1000" dirty="0">
                <a:latin typeface="Calibri" panose="020F0502020204030204" pitchFamily="34" charset="0"/>
                <a:cs typeface="Calibri" panose="020F0502020204030204" pitchFamily="34" charset="0"/>
              </a:rPr>
              <a:t>The aim of this project is to implement a read mapper and evaluate its performance, in terms of quality, running time, and space consumption. This involves working with genomic data in standard formats such as FASTA, FASTQ and SAM, reading about and understanding algorithms and data structures for exact and inexact pattern matching from selected papers and books, and making efficient implementations of (a subset of) such algorithms and data structures in a programming language of your choice.</a:t>
            </a:r>
          </a:p>
        </p:txBody>
      </p:sp>
      <p:sp>
        <p:nvSpPr>
          <p:cNvPr id="7" name="Rectangle 6">
            <a:extLst>
              <a:ext uri="{FF2B5EF4-FFF2-40B4-BE49-F238E27FC236}">
                <a16:creationId xmlns:a16="http://schemas.microsoft.com/office/drawing/2014/main" id="{137059F9-A924-1547-97C4-DF6A65D43171}"/>
              </a:ext>
            </a:extLst>
          </p:cNvPr>
          <p:cNvSpPr/>
          <p:nvPr/>
        </p:nvSpPr>
        <p:spPr>
          <a:xfrm>
            <a:off x="5041900" y="25324"/>
            <a:ext cx="5038725" cy="3693319"/>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Comparison of biological sequences using different gap costs </a:t>
            </a:r>
          </a:p>
          <a:p>
            <a:endParaRPr lang="en-US" sz="1000" dirty="0"/>
          </a:p>
          <a:p>
            <a:r>
              <a:rPr lang="en-US" sz="1000" dirty="0">
                <a:latin typeface="Calibri" panose="020F0502020204030204" pitchFamily="34" charset="0"/>
              </a:rPr>
              <a:t>Area: Bioinformatics, String Algorithms, Algorithmic Engineering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Biological sequences (DNA, RNA, and proteins) can be modeled as strings over finite alphabets. The evolutionary relatedness of species can be inferred by comparing their biological sequences. Many algorithms exist for this purpose, and typically involves computing an alignment of the two strings under various scoring schemes (https://</a:t>
            </a:r>
            <a:r>
              <a:rPr lang="en-US" sz="1000" dirty="0" err="1">
                <a:latin typeface="Calibri" panose="020F0502020204030204" pitchFamily="34" charset="0"/>
              </a:rPr>
              <a:t>en.wikipedia.org</a:t>
            </a:r>
            <a:r>
              <a:rPr lang="en-US" sz="1000" dirty="0">
                <a:latin typeface="Calibri" panose="020F0502020204030204" pitchFamily="34" charset="0"/>
              </a:rPr>
              <a:t>/wiki/</a:t>
            </a:r>
            <a:r>
              <a:rPr lang="en-US" sz="1000" dirty="0" err="1">
                <a:latin typeface="Calibri" panose="020F0502020204030204" pitchFamily="34" charset="0"/>
              </a:rPr>
              <a:t>Sequence_alignment</a:t>
            </a:r>
            <a:r>
              <a:rPr lang="en-US" sz="1000" dirty="0">
                <a:latin typeface="Calibri" panose="020F0502020204030204" pitchFamily="34" charset="0"/>
              </a:rPr>
              <a:t>). </a:t>
            </a:r>
          </a:p>
          <a:p>
            <a:endParaRPr lang="en-US" sz="1000" dirty="0"/>
          </a:p>
          <a:p>
            <a:r>
              <a:rPr lang="en-US" sz="1000" dirty="0">
                <a:latin typeface="Calibri" panose="020F0502020204030204" pitchFamily="34" charset="0"/>
              </a:rPr>
              <a:t>The aim of this project is to describe, implement and experiment with such classical alignment based measured using different types of gap costs. More specifically, to understand and described algorithms that makes it possible to use complex scoring schemes such as concave (or convex) gap cost functions (e.g. https://</a:t>
            </a:r>
            <a:r>
              <a:rPr lang="en-US" sz="1000" dirty="0" err="1">
                <a:latin typeface="Calibri" panose="020F0502020204030204" pitchFamily="34" charset="0"/>
              </a:rPr>
              <a:t>link.springer.com</a:t>
            </a:r>
            <a:r>
              <a:rPr lang="en-US" sz="1000" dirty="0">
                <a:latin typeface="Calibri" panose="020F0502020204030204" pitchFamily="34" charset="0"/>
              </a:rPr>
              <a:t>/article/10.1007/BF02459948), and investigate how their performance (running time and space consumption) compare to algorithms with simpler scoring schemes. This involves working with genomic data in standard formats such as FASTA, reading about and understanding alignment algorithms from selected papers and books, and making efficient implementations of (a subset of) such algorithms in a programming language of your choice. </a:t>
            </a:r>
          </a:p>
          <a:p>
            <a:endParaRPr lang="en-US" sz="1000" dirty="0">
              <a:latin typeface="Calibri" panose="020F0502020204030204" pitchFamily="34" charset="0"/>
            </a:endParaRPr>
          </a:p>
          <a:p>
            <a:endParaRPr lang="en-US" sz="1000" dirty="0">
              <a:latin typeface="Calibri" panose="020F0502020204030204" pitchFamily="34" charset="0"/>
            </a:endParaRPr>
          </a:p>
          <a:p>
            <a:endParaRPr lang="en-US" sz="1000" dirty="0">
              <a:latin typeface="Calibri" panose="020F0502020204030204" pitchFamily="34" charset="0"/>
            </a:endParaRPr>
          </a:p>
          <a:p>
            <a:endParaRPr lang="en-US" sz="1000" dirty="0"/>
          </a:p>
        </p:txBody>
      </p:sp>
      <p:sp>
        <p:nvSpPr>
          <p:cNvPr id="8" name="Rectangle 7">
            <a:extLst>
              <a:ext uri="{FF2B5EF4-FFF2-40B4-BE49-F238E27FC236}">
                <a16:creationId xmlns:a16="http://schemas.microsoft.com/office/drawing/2014/main" id="{B0C9F6A3-0213-7E45-8FC6-4C5F7E9E7955}"/>
              </a:ext>
            </a:extLst>
          </p:cNvPr>
          <p:cNvSpPr/>
          <p:nvPr/>
        </p:nvSpPr>
        <p:spPr>
          <a:xfrm>
            <a:off x="5041900" y="3845935"/>
            <a:ext cx="5038725" cy="3847207"/>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Building phylogenetic trees using neighbor-joining </a:t>
            </a:r>
          </a:p>
          <a:p>
            <a:endParaRPr lang="en-US" sz="1000" dirty="0"/>
          </a:p>
          <a:p>
            <a:r>
              <a:rPr lang="en-US" sz="1000" dirty="0">
                <a:latin typeface="Calibri" panose="020F0502020204030204" pitchFamily="34" charset="0"/>
              </a:rPr>
              <a:t>Area: Bioinformatics, Clustering, Algorithmic Engineering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Inferring the evolutionary relationships between a set of organisms is an important step in many biological or medical workflows. It is often referred to as building a phylogenetic tree, and is often done by clustering the organisms according to estimates of their pairwise relationships (as e.g. inferred by alignment methods).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The neighbor-joining (NJ) methods is a widely used method that for constructing useful phylogenetic trees. Using this method, it takes O(n3) time to build a tree of n organisms assuming that their pairwise relationships (distances) are known. There are many variations of neighbor- joining and heuristics for speeding it up. One such method is </a:t>
            </a:r>
            <a:r>
              <a:rPr lang="en-US" sz="1000" dirty="0" err="1">
                <a:latin typeface="Calibri" panose="020F0502020204030204" pitchFamily="34" charset="0"/>
              </a:rPr>
              <a:t>RapidNJ</a:t>
            </a:r>
            <a:r>
              <a:rPr lang="en-US" sz="1000" dirty="0">
                <a:latin typeface="Calibri" panose="020F0502020204030204" pitchFamily="34" charset="0"/>
              </a:rPr>
              <a:t> (http://</a:t>
            </a:r>
            <a:r>
              <a:rPr lang="en-US" sz="1000" dirty="0" err="1">
                <a:latin typeface="Calibri" panose="020F0502020204030204" pitchFamily="34" charset="0"/>
              </a:rPr>
              <a:t>birc.au.dk</a:t>
            </a:r>
            <a:r>
              <a:rPr lang="en-US" sz="1000" dirty="0">
                <a:latin typeface="Calibri" panose="020F0502020204030204" pitchFamily="34" charset="0"/>
              </a:rPr>
              <a:t>/software/</a:t>
            </a:r>
            <a:r>
              <a:rPr lang="en-US" sz="1000" dirty="0" err="1">
                <a:latin typeface="Calibri" panose="020F0502020204030204" pitchFamily="34" charset="0"/>
              </a:rPr>
              <a:t>rapidnj</a:t>
            </a:r>
            <a:r>
              <a:rPr lang="en-US" sz="1000" dirty="0">
                <a:latin typeface="Calibri" panose="020F0502020204030204" pitchFamily="34" charset="0"/>
              </a:rPr>
              <a:t>/).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The aim of this project is to describe, implement and experiment with methods for building phylogenetic trees. More specifically, to understand and described approaches such as </a:t>
            </a:r>
            <a:r>
              <a:rPr lang="en-US" sz="1000" dirty="0" err="1">
                <a:latin typeface="Calibri" panose="020F0502020204030204" pitchFamily="34" charset="0"/>
              </a:rPr>
              <a:t>RapidNJ</a:t>
            </a:r>
            <a:r>
              <a:rPr lang="en-US" sz="1000" dirty="0">
                <a:latin typeface="Calibri" panose="020F0502020204030204" pitchFamily="34" charset="0"/>
              </a:rPr>
              <a:t> and examine how their running time in practice compares to canonical neighbor-joining. This involves working with genomic data in standard formats such as FASTA, reading about and understanding algorithms for construction of phylogenetic trees using NJ methods from selected papers and books, and making efficient implementations of (a subset of) such algorithms in a programming language of your choice. </a:t>
            </a:r>
          </a:p>
          <a:p>
            <a:endParaRPr lang="en-US" sz="1000" dirty="0">
              <a:latin typeface="Calibri" panose="020F0502020204030204" pitchFamily="34" charset="0"/>
            </a:endParaRPr>
          </a:p>
          <a:p>
            <a:endParaRPr lang="en-US" sz="1000" dirty="0"/>
          </a:p>
        </p:txBody>
      </p:sp>
      <p:sp>
        <p:nvSpPr>
          <p:cNvPr id="9" name="Rectangle 8">
            <a:extLst>
              <a:ext uri="{FF2B5EF4-FFF2-40B4-BE49-F238E27FC236}">
                <a16:creationId xmlns:a16="http://schemas.microsoft.com/office/drawing/2014/main" id="{4C96726B-9F54-E047-8C7F-07FEA8A28AA0}"/>
              </a:ext>
            </a:extLst>
          </p:cNvPr>
          <p:cNvSpPr/>
          <p:nvPr/>
        </p:nvSpPr>
        <p:spPr>
          <a:xfrm>
            <a:off x="3175" y="3836000"/>
            <a:ext cx="5038725" cy="3847207"/>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Gene finding using hidden Markov models</a:t>
            </a:r>
          </a:p>
          <a:p>
            <a:endParaRPr lang="en-US" sz="1000" dirty="0"/>
          </a:p>
          <a:p>
            <a:r>
              <a:rPr lang="en-US" sz="1000" dirty="0">
                <a:latin typeface="Calibri" panose="020F0502020204030204" pitchFamily="34" charset="0"/>
              </a:rPr>
              <a:t>Area: Bioinformatics, Machine Learning, Algorithmic Engineering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When having large amount of genomic data available for a wide range of organisms, the next step is to infer non-trivial biological information from this data. One important property to infer is which parts of the genome encodes protein, i.e. infer the gene structure of (parts) the genome.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Gene finding can be formulated as the task of deciding for each position in the genome (a large string of millions of characters) whether or not the nucleotide (character) at that position is in a gene or not. This annotation task can be addressed in many computational manners, but has successfully been addressed using machine learning and hidden Markov models, which allows to model useful biological properties in a probabilistic setting. One such method is </a:t>
            </a:r>
            <a:r>
              <a:rPr lang="en-US" sz="1000" dirty="0" err="1">
                <a:latin typeface="Calibri" panose="020F0502020204030204" pitchFamily="34" charset="0"/>
              </a:rPr>
              <a:t>GenScan</a:t>
            </a:r>
            <a:r>
              <a:rPr lang="en-US" sz="1000" dirty="0">
                <a:latin typeface="Calibri" panose="020F0502020204030204" pitchFamily="34" charset="0"/>
              </a:rPr>
              <a:t> (https://</a:t>
            </a:r>
            <a:r>
              <a:rPr lang="en-US" sz="1000" dirty="0" err="1">
                <a:latin typeface="Calibri" panose="020F0502020204030204" pitchFamily="34" charset="0"/>
              </a:rPr>
              <a:t>www.ncbi.nlm.nih.gov</a:t>
            </a:r>
            <a:r>
              <a:rPr lang="en-US" sz="1000" dirty="0">
                <a:latin typeface="Calibri" panose="020F0502020204030204" pitchFamily="34" charset="0"/>
              </a:rPr>
              <a:t>/</a:t>
            </a:r>
            <a:r>
              <a:rPr lang="en-US" sz="1000" dirty="0" err="1">
                <a:latin typeface="Calibri" panose="020F0502020204030204" pitchFamily="34" charset="0"/>
              </a:rPr>
              <a:t>pubmed</a:t>
            </a:r>
            <a:r>
              <a:rPr lang="en-US" sz="1000" dirty="0">
                <a:latin typeface="Calibri" panose="020F0502020204030204" pitchFamily="34" charset="0"/>
              </a:rPr>
              <a:t>/9149143) that is a gene finder for eukaryotic genomes (e.g. human genomes).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The aim of this project is to make a hidden Markov model-based gene finder for eukaryotic genomes and compare its performance to existing tools, e.g. </a:t>
            </a:r>
            <a:r>
              <a:rPr lang="en-US" sz="1000" dirty="0" err="1">
                <a:latin typeface="Calibri" panose="020F0502020204030204" pitchFamily="34" charset="0"/>
              </a:rPr>
              <a:t>GenScan</a:t>
            </a:r>
            <a:r>
              <a:rPr lang="en-US" sz="1000" dirty="0">
                <a:latin typeface="Calibri" panose="020F0502020204030204" pitchFamily="34" charset="0"/>
              </a:rPr>
              <a:t>. This involves working with genomic data in standard formats such as FASTA, reading about and understanding algorithms related hidden Markov models (training and decoding), and making time and space efficient implementations of (a sub set of) such algorithms in a programming language of your choice. </a:t>
            </a:r>
          </a:p>
          <a:p>
            <a:endParaRPr lang="en-US" sz="1000" dirty="0"/>
          </a:p>
        </p:txBody>
      </p:sp>
      <p:cxnSp>
        <p:nvCxnSpPr>
          <p:cNvPr id="11" name="Straight Connector 10">
            <a:extLst>
              <a:ext uri="{FF2B5EF4-FFF2-40B4-BE49-F238E27FC236}">
                <a16:creationId xmlns:a16="http://schemas.microsoft.com/office/drawing/2014/main" id="{231C16F9-5367-664F-9EC2-A07DE5C4AB44}"/>
              </a:ext>
            </a:extLst>
          </p:cNvPr>
          <p:cNvCxnSpPr>
            <a:cxnSpLocks/>
          </p:cNvCxnSpPr>
          <p:nvPr/>
        </p:nvCxnSpPr>
        <p:spPr>
          <a:xfrm>
            <a:off x="5040312" y="0"/>
            <a:ext cx="0" cy="7559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677495-4EF9-6349-9416-B55DC80B2ADE}"/>
              </a:ext>
            </a:extLst>
          </p:cNvPr>
          <p:cNvCxnSpPr/>
          <p:nvPr/>
        </p:nvCxnSpPr>
        <p:spPr>
          <a:xfrm>
            <a:off x="0" y="3779837"/>
            <a:ext cx="10080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6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D10F67-DE61-8445-B199-08903A87F4BC}"/>
              </a:ext>
            </a:extLst>
          </p:cNvPr>
          <p:cNvSpPr/>
          <p:nvPr/>
        </p:nvSpPr>
        <p:spPr>
          <a:xfrm>
            <a:off x="3175" y="33275"/>
            <a:ext cx="5041900" cy="3539430"/>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Large-scale pattern matching - Read mapping </a:t>
            </a:r>
          </a:p>
          <a:p>
            <a:endParaRPr lang="en-US" sz="1000" dirty="0"/>
          </a:p>
          <a:p>
            <a:r>
              <a:rPr lang="en-US" sz="1000" dirty="0">
                <a:latin typeface="Calibri" panose="020F0502020204030204" pitchFamily="34" charset="0"/>
              </a:rPr>
              <a:t>Area: Bioinformatics, String Algorithms, Algorithmic Engineering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When sequencing the genome of an organism an important step is to map (match) a very large number of reads (small strings of ~50 characters) to a reference genome (a much larger string of millions of characters). The aim is to find out where the reads match with few errors, e.g. match within a short edit- or Hamming-distance. </a:t>
            </a:r>
          </a:p>
          <a:p>
            <a:endParaRPr lang="en-US" sz="1000" dirty="0"/>
          </a:p>
          <a:p>
            <a:r>
              <a:rPr lang="en-US" sz="1000" dirty="0">
                <a:latin typeface="Calibri" panose="020F0502020204030204" pitchFamily="34" charset="0"/>
              </a:rPr>
              <a:t>There are many algorithms and data structures to explore ranging from simple exact pattern matching algorithm like Knuth-Morris-Pratt and Boyer-Moore to more advanced methods based on hashing or data structures such suffix trees, suffix arrays, and the Burrow-Wheeler transform (https://</a:t>
            </a:r>
            <a:r>
              <a:rPr lang="en-US" sz="1000" dirty="0" err="1">
                <a:latin typeface="Calibri" panose="020F0502020204030204" pitchFamily="34" charset="0"/>
              </a:rPr>
              <a:t>www.ncbi.nlm.nih.gov</a:t>
            </a:r>
            <a:r>
              <a:rPr lang="en-US" sz="1000" dirty="0">
                <a:latin typeface="Calibri" panose="020F0502020204030204" pitchFamily="34" charset="0"/>
              </a:rPr>
              <a:t>/</a:t>
            </a:r>
            <a:r>
              <a:rPr lang="en-US" sz="1000" dirty="0" err="1">
                <a:latin typeface="Calibri" panose="020F0502020204030204" pitchFamily="34" charset="0"/>
              </a:rPr>
              <a:t>pmc</a:t>
            </a:r>
            <a:r>
              <a:rPr lang="en-US" sz="1000" dirty="0">
                <a:latin typeface="Calibri" panose="020F0502020204030204" pitchFamily="34" charset="0"/>
              </a:rPr>
              <a:t>/articles/PMC3375638/). There are (of course) also a lot of existing read mapping tools such, e.g. BWA (http://bio-</a:t>
            </a:r>
            <a:r>
              <a:rPr lang="en-US" sz="1000" dirty="0" err="1">
                <a:latin typeface="Calibri" panose="020F0502020204030204" pitchFamily="34" charset="0"/>
              </a:rPr>
              <a:t>bwa.sourceforge.net</a:t>
            </a:r>
            <a:r>
              <a:rPr lang="en-US" sz="1000" dirty="0">
                <a:latin typeface="Calibri" panose="020F0502020204030204" pitchFamily="34" charset="0"/>
              </a:rPr>
              <a:t> and http://</a:t>
            </a:r>
            <a:r>
              <a:rPr lang="en-US" sz="1000" dirty="0" err="1">
                <a:latin typeface="Calibri" panose="020F0502020204030204" pitchFamily="34" charset="0"/>
              </a:rPr>
              <a:t>sfg.stanford.edu</a:t>
            </a:r>
            <a:r>
              <a:rPr lang="en-US" sz="1000" dirty="0">
                <a:latin typeface="Calibri" panose="020F0502020204030204" pitchFamily="34" charset="0"/>
              </a:rPr>
              <a:t>/</a:t>
            </a:r>
            <a:r>
              <a:rPr lang="en-US" sz="1000" dirty="0" err="1">
                <a:latin typeface="Calibri" panose="020F0502020204030204" pitchFamily="34" charset="0"/>
              </a:rPr>
              <a:t>mapping.html</a:t>
            </a:r>
            <a:r>
              <a:rPr lang="en-US" sz="1000" dirty="0">
                <a:latin typeface="Calibri" panose="020F0502020204030204" pitchFamily="34" charset="0"/>
              </a:rPr>
              <a:t>). </a:t>
            </a:r>
            <a:endParaRPr lang="en-US" sz="1000" dirty="0"/>
          </a:p>
          <a:p>
            <a:endParaRPr lang="en-US" sz="1000" dirty="0">
              <a:latin typeface="Calibri" panose="020F0502020204030204" pitchFamily="34" charset="0"/>
            </a:endParaRPr>
          </a:p>
          <a:p>
            <a:r>
              <a:rPr lang="en-US" sz="1000" dirty="0">
                <a:latin typeface="Calibri" panose="020F0502020204030204" pitchFamily="34" charset="0"/>
                <a:cs typeface="Calibri" panose="020F0502020204030204" pitchFamily="34" charset="0"/>
              </a:rPr>
              <a:t>The aim of this project is to implement a read mapper and evaluate its performance, in terms of quality, running time, and space consumption. This involves working with genomic data in standard formats such as FASTA, FASTQ and SAM, reading about and understanding algorithms and data structures for exact and inexact pattern matching from selected papers and books, and making efficient implementations of (a subset of) such algorithms and data structures in a programming language of your choice.</a:t>
            </a:r>
          </a:p>
        </p:txBody>
      </p:sp>
      <p:sp>
        <p:nvSpPr>
          <p:cNvPr id="7" name="Rectangle 6">
            <a:extLst>
              <a:ext uri="{FF2B5EF4-FFF2-40B4-BE49-F238E27FC236}">
                <a16:creationId xmlns:a16="http://schemas.microsoft.com/office/drawing/2014/main" id="{137059F9-A924-1547-97C4-DF6A65D43171}"/>
              </a:ext>
            </a:extLst>
          </p:cNvPr>
          <p:cNvSpPr/>
          <p:nvPr/>
        </p:nvSpPr>
        <p:spPr>
          <a:xfrm>
            <a:off x="5041900" y="25324"/>
            <a:ext cx="5038725" cy="3693319"/>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Comparison of biological sequences using different gap costs </a:t>
            </a:r>
          </a:p>
          <a:p>
            <a:endParaRPr lang="en-US" sz="1000" dirty="0"/>
          </a:p>
          <a:p>
            <a:r>
              <a:rPr lang="en-US" sz="1000" dirty="0">
                <a:latin typeface="Calibri" panose="020F0502020204030204" pitchFamily="34" charset="0"/>
              </a:rPr>
              <a:t>Area: Bioinformatics, String Algorithms, Algorithmic Engineering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Biological sequences (DNA, RNA, and proteins) can be modeled as strings over finite alphabets. The evolutionary relatedness of species can be inferred by comparing their biological sequences. Many algorithms exist for this purpose, and typically involves computing an alignment of the two strings under various scoring schemes (https://</a:t>
            </a:r>
            <a:r>
              <a:rPr lang="en-US" sz="1000" dirty="0" err="1">
                <a:latin typeface="Calibri" panose="020F0502020204030204" pitchFamily="34" charset="0"/>
              </a:rPr>
              <a:t>en.wikipedia.org</a:t>
            </a:r>
            <a:r>
              <a:rPr lang="en-US" sz="1000" dirty="0">
                <a:latin typeface="Calibri" panose="020F0502020204030204" pitchFamily="34" charset="0"/>
              </a:rPr>
              <a:t>/wiki/</a:t>
            </a:r>
            <a:r>
              <a:rPr lang="en-US" sz="1000" dirty="0" err="1">
                <a:latin typeface="Calibri" panose="020F0502020204030204" pitchFamily="34" charset="0"/>
              </a:rPr>
              <a:t>Sequence_alignment</a:t>
            </a:r>
            <a:r>
              <a:rPr lang="en-US" sz="1000" dirty="0">
                <a:latin typeface="Calibri" panose="020F0502020204030204" pitchFamily="34" charset="0"/>
              </a:rPr>
              <a:t>). </a:t>
            </a:r>
          </a:p>
          <a:p>
            <a:endParaRPr lang="en-US" sz="1000" dirty="0"/>
          </a:p>
          <a:p>
            <a:r>
              <a:rPr lang="en-US" sz="1000" dirty="0">
                <a:latin typeface="Calibri" panose="020F0502020204030204" pitchFamily="34" charset="0"/>
              </a:rPr>
              <a:t>The aim of this project is to describe, implement and experiment with such classical alignment based measured using different types of gap costs. More specifically, to understand and described algorithms that makes it possible to use complex scoring schemes such as concave (or convex) gap cost functions (e.g. https://</a:t>
            </a:r>
            <a:r>
              <a:rPr lang="en-US" sz="1000" dirty="0" err="1">
                <a:latin typeface="Calibri" panose="020F0502020204030204" pitchFamily="34" charset="0"/>
              </a:rPr>
              <a:t>link.springer.com</a:t>
            </a:r>
            <a:r>
              <a:rPr lang="en-US" sz="1000" dirty="0">
                <a:latin typeface="Calibri" panose="020F0502020204030204" pitchFamily="34" charset="0"/>
              </a:rPr>
              <a:t>/article/10.1007/BF02459948), and investigate how their performance (running time and space consumption) compare to algorithms with simpler scoring schemes. This involves working with genomic data in standard formats such as FASTA, reading about and understanding alignment algorithms from selected papers and books, and making efficient implementations of (a subset of) such algorithms in a programming language of your choice. </a:t>
            </a:r>
          </a:p>
          <a:p>
            <a:endParaRPr lang="en-US" sz="1000" dirty="0">
              <a:latin typeface="Calibri" panose="020F0502020204030204" pitchFamily="34" charset="0"/>
            </a:endParaRPr>
          </a:p>
          <a:p>
            <a:endParaRPr lang="en-US" sz="1000" dirty="0">
              <a:latin typeface="Calibri" panose="020F0502020204030204" pitchFamily="34" charset="0"/>
            </a:endParaRPr>
          </a:p>
          <a:p>
            <a:endParaRPr lang="en-US" sz="1000" dirty="0">
              <a:latin typeface="Calibri" panose="020F0502020204030204" pitchFamily="34" charset="0"/>
            </a:endParaRPr>
          </a:p>
          <a:p>
            <a:endParaRPr lang="en-US" sz="1000" dirty="0"/>
          </a:p>
        </p:txBody>
      </p:sp>
      <p:sp>
        <p:nvSpPr>
          <p:cNvPr id="8" name="Rectangle 7">
            <a:extLst>
              <a:ext uri="{FF2B5EF4-FFF2-40B4-BE49-F238E27FC236}">
                <a16:creationId xmlns:a16="http://schemas.microsoft.com/office/drawing/2014/main" id="{B0C9F6A3-0213-7E45-8FC6-4C5F7E9E7955}"/>
              </a:ext>
            </a:extLst>
          </p:cNvPr>
          <p:cNvSpPr/>
          <p:nvPr/>
        </p:nvSpPr>
        <p:spPr>
          <a:xfrm>
            <a:off x="5041900" y="3845935"/>
            <a:ext cx="5038725" cy="3847207"/>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Building phylogenetic trees using neighbor-joining </a:t>
            </a:r>
          </a:p>
          <a:p>
            <a:endParaRPr lang="en-US" sz="1000" dirty="0"/>
          </a:p>
          <a:p>
            <a:r>
              <a:rPr lang="en-US" sz="1000" dirty="0">
                <a:latin typeface="Calibri" panose="020F0502020204030204" pitchFamily="34" charset="0"/>
              </a:rPr>
              <a:t>Area: Bioinformatics, Clustering, Algorithmic Engineering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Inferring the evolutionary relationships between a set of organisms is an important step in many biological or medical workflows. It is often referred to as building a phylogenetic tree, and is often done by clustering the organisms according to estimates of their pairwise relationships (as e.g. inferred by alignment methods).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The neighbor-joining (NJ) methods is a widely used method that for constructing useful phylogenetic trees. Using this method, it takes O(n3) time to build a tree of n organisms assuming that their pairwise relationships (distances) are known. There are many variations of neighbor- joining and heuristics for speeding it up. One such method is </a:t>
            </a:r>
            <a:r>
              <a:rPr lang="en-US" sz="1000" dirty="0" err="1">
                <a:latin typeface="Calibri" panose="020F0502020204030204" pitchFamily="34" charset="0"/>
              </a:rPr>
              <a:t>RapidNJ</a:t>
            </a:r>
            <a:r>
              <a:rPr lang="en-US" sz="1000" dirty="0">
                <a:latin typeface="Calibri" panose="020F0502020204030204" pitchFamily="34" charset="0"/>
              </a:rPr>
              <a:t> (http://</a:t>
            </a:r>
            <a:r>
              <a:rPr lang="en-US" sz="1000" dirty="0" err="1">
                <a:latin typeface="Calibri" panose="020F0502020204030204" pitchFamily="34" charset="0"/>
              </a:rPr>
              <a:t>birc.au.dk</a:t>
            </a:r>
            <a:r>
              <a:rPr lang="en-US" sz="1000" dirty="0">
                <a:latin typeface="Calibri" panose="020F0502020204030204" pitchFamily="34" charset="0"/>
              </a:rPr>
              <a:t>/software/</a:t>
            </a:r>
            <a:r>
              <a:rPr lang="en-US" sz="1000" dirty="0" err="1">
                <a:latin typeface="Calibri" panose="020F0502020204030204" pitchFamily="34" charset="0"/>
              </a:rPr>
              <a:t>rapidnj</a:t>
            </a:r>
            <a:r>
              <a:rPr lang="en-US" sz="1000" dirty="0">
                <a:latin typeface="Calibri" panose="020F0502020204030204" pitchFamily="34" charset="0"/>
              </a:rPr>
              <a:t>/).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The aim of this project is to describe, implement and experiment with methods for building phylogenetic trees. More specifically, to understand and described approaches such as </a:t>
            </a:r>
            <a:r>
              <a:rPr lang="en-US" sz="1000" dirty="0" err="1">
                <a:latin typeface="Calibri" panose="020F0502020204030204" pitchFamily="34" charset="0"/>
              </a:rPr>
              <a:t>RapidNJ</a:t>
            </a:r>
            <a:r>
              <a:rPr lang="en-US" sz="1000" dirty="0">
                <a:latin typeface="Calibri" panose="020F0502020204030204" pitchFamily="34" charset="0"/>
              </a:rPr>
              <a:t> and examine how their running time in practice compares to canonical neighbor-joining. This involves working with genomic data in standard formats such as FASTA, reading about and understanding algorithms for construction of phylogenetic trees using NJ methods from selected papers and books, and making efficient implementations of (a subset of) such algorithms in a programming language of your choice. </a:t>
            </a:r>
          </a:p>
          <a:p>
            <a:endParaRPr lang="en-US" sz="1000" dirty="0">
              <a:latin typeface="Calibri" panose="020F0502020204030204" pitchFamily="34" charset="0"/>
            </a:endParaRPr>
          </a:p>
          <a:p>
            <a:endParaRPr lang="en-US" sz="1000" dirty="0"/>
          </a:p>
        </p:txBody>
      </p:sp>
      <p:sp>
        <p:nvSpPr>
          <p:cNvPr id="9" name="Rectangle 8">
            <a:extLst>
              <a:ext uri="{FF2B5EF4-FFF2-40B4-BE49-F238E27FC236}">
                <a16:creationId xmlns:a16="http://schemas.microsoft.com/office/drawing/2014/main" id="{4C96726B-9F54-E047-8C7F-07FEA8A28AA0}"/>
              </a:ext>
            </a:extLst>
          </p:cNvPr>
          <p:cNvSpPr/>
          <p:nvPr/>
        </p:nvSpPr>
        <p:spPr>
          <a:xfrm>
            <a:off x="3175" y="3836000"/>
            <a:ext cx="5038725" cy="3847207"/>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Gene finding using hidden Markov models</a:t>
            </a:r>
          </a:p>
          <a:p>
            <a:endParaRPr lang="en-US" sz="1000" dirty="0"/>
          </a:p>
          <a:p>
            <a:r>
              <a:rPr lang="en-US" sz="1000" dirty="0">
                <a:latin typeface="Calibri" panose="020F0502020204030204" pitchFamily="34" charset="0"/>
              </a:rPr>
              <a:t>Area: Bioinformatics, Machine Learning, Algorithmic Engineering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When having large amount of genomic data available for a wide range of organisms, the next step is to infer non-trivial biological information from this data. One important property to infer is which parts of the genome encodes protein, i.e. infer the gene structure of (parts) the genome.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Gene finding can be formulated as the task of deciding for each position in the genome (a large string of millions of characters) whether or not the nucleotide (character) at that position is in a gene or not. This annotation task can be addressed in many computational manners, but has successfully been addressed using machine learning and hidden Markov models, which allows to model useful biological properties in a probabilistic setting. One such method is </a:t>
            </a:r>
            <a:r>
              <a:rPr lang="en-US" sz="1000" dirty="0" err="1">
                <a:latin typeface="Calibri" panose="020F0502020204030204" pitchFamily="34" charset="0"/>
              </a:rPr>
              <a:t>GenScan</a:t>
            </a:r>
            <a:r>
              <a:rPr lang="en-US" sz="1000" dirty="0">
                <a:latin typeface="Calibri" panose="020F0502020204030204" pitchFamily="34" charset="0"/>
              </a:rPr>
              <a:t> (https://</a:t>
            </a:r>
            <a:r>
              <a:rPr lang="en-US" sz="1000" dirty="0" err="1">
                <a:latin typeface="Calibri" panose="020F0502020204030204" pitchFamily="34" charset="0"/>
              </a:rPr>
              <a:t>www.ncbi.nlm.nih.gov</a:t>
            </a:r>
            <a:r>
              <a:rPr lang="en-US" sz="1000" dirty="0">
                <a:latin typeface="Calibri" panose="020F0502020204030204" pitchFamily="34" charset="0"/>
              </a:rPr>
              <a:t>/</a:t>
            </a:r>
            <a:r>
              <a:rPr lang="en-US" sz="1000" dirty="0" err="1">
                <a:latin typeface="Calibri" panose="020F0502020204030204" pitchFamily="34" charset="0"/>
              </a:rPr>
              <a:t>pubmed</a:t>
            </a:r>
            <a:r>
              <a:rPr lang="en-US" sz="1000" dirty="0">
                <a:latin typeface="Calibri" panose="020F0502020204030204" pitchFamily="34" charset="0"/>
              </a:rPr>
              <a:t>/9149143) that is a gene finder for eukaryotic genomes (e.g. human genomes). </a:t>
            </a:r>
            <a:endParaRPr lang="en-US" sz="1000" dirty="0"/>
          </a:p>
          <a:p>
            <a:endParaRPr lang="en-US" sz="1000" dirty="0">
              <a:latin typeface="Calibri" panose="020F0502020204030204" pitchFamily="34" charset="0"/>
            </a:endParaRPr>
          </a:p>
          <a:p>
            <a:r>
              <a:rPr lang="en-US" sz="1000" dirty="0">
                <a:latin typeface="Calibri" panose="020F0502020204030204" pitchFamily="34" charset="0"/>
              </a:rPr>
              <a:t>The aim of this project is to make a hidden Markov model-based gene finder for eukaryotic genomes and compare its performance to existing tools, e.g. </a:t>
            </a:r>
            <a:r>
              <a:rPr lang="en-US" sz="1000" dirty="0" err="1">
                <a:latin typeface="Calibri" panose="020F0502020204030204" pitchFamily="34" charset="0"/>
              </a:rPr>
              <a:t>GenScan</a:t>
            </a:r>
            <a:r>
              <a:rPr lang="en-US" sz="1000" dirty="0">
                <a:latin typeface="Calibri" panose="020F0502020204030204" pitchFamily="34" charset="0"/>
              </a:rPr>
              <a:t>. This involves working with genomic data in standard formats such as FASTA, reading about and understanding algorithms related hidden Markov models (training and decoding), and making time and space efficient implementations of (a sub set of) such algorithms in a programming language of your choice. </a:t>
            </a:r>
          </a:p>
          <a:p>
            <a:endParaRPr lang="en-US" sz="1000" dirty="0"/>
          </a:p>
        </p:txBody>
      </p:sp>
      <p:cxnSp>
        <p:nvCxnSpPr>
          <p:cNvPr id="11" name="Straight Connector 10">
            <a:extLst>
              <a:ext uri="{FF2B5EF4-FFF2-40B4-BE49-F238E27FC236}">
                <a16:creationId xmlns:a16="http://schemas.microsoft.com/office/drawing/2014/main" id="{231C16F9-5367-664F-9EC2-A07DE5C4AB44}"/>
              </a:ext>
            </a:extLst>
          </p:cNvPr>
          <p:cNvCxnSpPr>
            <a:cxnSpLocks/>
          </p:cNvCxnSpPr>
          <p:nvPr/>
        </p:nvCxnSpPr>
        <p:spPr>
          <a:xfrm>
            <a:off x="5040312" y="0"/>
            <a:ext cx="0" cy="7559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677495-4EF9-6349-9416-B55DC80B2ADE}"/>
              </a:ext>
            </a:extLst>
          </p:cNvPr>
          <p:cNvCxnSpPr/>
          <p:nvPr/>
        </p:nvCxnSpPr>
        <p:spPr>
          <a:xfrm>
            <a:off x="0" y="3779837"/>
            <a:ext cx="10080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7FC123F-7B4E-7343-8CFE-9B2AB5EB50E5}"/>
              </a:ext>
            </a:extLst>
          </p:cNvPr>
          <p:cNvSpPr txBox="1"/>
          <p:nvPr/>
        </p:nvSpPr>
        <p:spPr>
          <a:xfrm>
            <a:off x="1245311" y="2720605"/>
            <a:ext cx="7590003" cy="2118465"/>
          </a:xfrm>
          <a:prstGeom prst="rect">
            <a:avLst/>
          </a:prstGeom>
          <a:solidFill>
            <a:srgbClr val="FFFF99"/>
          </a:solidFill>
        </p:spPr>
        <p:txBody>
          <a:bodyPr wrap="square" rtlCol="0">
            <a:spAutoFit/>
          </a:bodyPr>
          <a:lstStyle/>
          <a:p>
            <a:pPr algn="ctr">
              <a:lnSpc>
                <a:spcPct val="150000"/>
              </a:lnSpc>
            </a:pPr>
            <a:r>
              <a:rPr lang="en-US" b="1" dirty="0">
                <a:solidFill>
                  <a:srgbClr val="0432FF"/>
                </a:solidFill>
              </a:rPr>
              <a:t>BSc projects in bioinformatics</a:t>
            </a:r>
          </a:p>
          <a:p>
            <a:pPr>
              <a:lnSpc>
                <a:spcPct val="150000"/>
              </a:lnSpc>
            </a:pPr>
            <a:r>
              <a:rPr lang="en-US" dirty="0"/>
              <a:t>Reading about and understanding algorithms and data structures, making efficient implementations in a programming language of your choice, and making experiments in order to examine their computational properties in practice, and the relevance of the solutions they yield</a:t>
            </a:r>
            <a:endParaRPr lang="da-DK" dirty="0"/>
          </a:p>
        </p:txBody>
      </p:sp>
    </p:spTree>
    <p:extLst>
      <p:ext uri="{BB962C8B-B14F-4D97-AF65-F5344CB8AC3E}">
        <p14:creationId xmlns:p14="http://schemas.microsoft.com/office/powerpoint/2010/main" val="1681204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D10F67-DE61-8445-B199-08903A87F4BC}"/>
              </a:ext>
            </a:extLst>
          </p:cNvPr>
          <p:cNvSpPr/>
          <p:nvPr/>
        </p:nvSpPr>
        <p:spPr>
          <a:xfrm>
            <a:off x="3175" y="33275"/>
            <a:ext cx="5041900" cy="307777"/>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Large-scale pattern matching - Read mapping </a:t>
            </a:r>
          </a:p>
        </p:txBody>
      </p:sp>
      <p:sp>
        <p:nvSpPr>
          <p:cNvPr id="7" name="Rectangle 6">
            <a:extLst>
              <a:ext uri="{FF2B5EF4-FFF2-40B4-BE49-F238E27FC236}">
                <a16:creationId xmlns:a16="http://schemas.microsoft.com/office/drawing/2014/main" id="{137059F9-A924-1547-97C4-DF6A65D43171}"/>
              </a:ext>
            </a:extLst>
          </p:cNvPr>
          <p:cNvSpPr/>
          <p:nvPr/>
        </p:nvSpPr>
        <p:spPr>
          <a:xfrm>
            <a:off x="5041900" y="25324"/>
            <a:ext cx="5038725" cy="1077218"/>
          </a:xfrm>
          <a:prstGeom prst="rect">
            <a:avLst/>
          </a:prstGeom>
          <a:ln w="12700">
            <a:noFill/>
          </a:ln>
        </p:spPr>
        <p:txBody>
          <a:bodyPr wrap="square">
            <a:spAutoFit/>
          </a:bodyPr>
          <a:lstStyle/>
          <a:p>
            <a:pPr algn="ctr"/>
            <a:r>
              <a:rPr lang="en-US" sz="1400" b="1" dirty="0">
                <a:solidFill>
                  <a:srgbClr val="FF0000"/>
                </a:solidFill>
                <a:latin typeface="Calibri" panose="020F0502020204030204" pitchFamily="34" charset="0"/>
              </a:rPr>
              <a:t>Comparison of biological sequences using different gap costs </a:t>
            </a:r>
          </a:p>
          <a:p>
            <a:endParaRPr lang="da-DK" sz="1000" dirty="0"/>
          </a:p>
          <a:p>
            <a:endParaRPr lang="da-DK" sz="1000" dirty="0">
              <a:latin typeface="Calibri" panose="020F0502020204030204" pitchFamily="34" charset="0"/>
            </a:endParaRPr>
          </a:p>
          <a:p>
            <a:endParaRPr lang="da-DK" sz="1000" dirty="0">
              <a:latin typeface="Calibri" panose="020F0502020204030204" pitchFamily="34" charset="0"/>
            </a:endParaRPr>
          </a:p>
          <a:p>
            <a:endParaRPr lang="da-DK" sz="1000" dirty="0">
              <a:latin typeface="Calibri" panose="020F0502020204030204" pitchFamily="34" charset="0"/>
            </a:endParaRPr>
          </a:p>
          <a:p>
            <a:endParaRPr lang="da-DK" sz="1000" dirty="0"/>
          </a:p>
        </p:txBody>
      </p:sp>
      <p:sp>
        <p:nvSpPr>
          <p:cNvPr id="8" name="Rectangle 7">
            <a:extLst>
              <a:ext uri="{FF2B5EF4-FFF2-40B4-BE49-F238E27FC236}">
                <a16:creationId xmlns:a16="http://schemas.microsoft.com/office/drawing/2014/main" id="{B0C9F6A3-0213-7E45-8FC6-4C5F7E9E7955}"/>
              </a:ext>
            </a:extLst>
          </p:cNvPr>
          <p:cNvSpPr/>
          <p:nvPr/>
        </p:nvSpPr>
        <p:spPr>
          <a:xfrm>
            <a:off x="5041900" y="3845935"/>
            <a:ext cx="5038725" cy="615553"/>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Building phylogenetic trees using neighbor-joining </a:t>
            </a:r>
          </a:p>
          <a:p>
            <a:endParaRPr lang="da-DK" sz="1000" dirty="0"/>
          </a:p>
          <a:p>
            <a:endParaRPr lang="da-DK" sz="1000" dirty="0"/>
          </a:p>
        </p:txBody>
      </p:sp>
      <p:sp>
        <p:nvSpPr>
          <p:cNvPr id="9" name="Rectangle 8">
            <a:extLst>
              <a:ext uri="{FF2B5EF4-FFF2-40B4-BE49-F238E27FC236}">
                <a16:creationId xmlns:a16="http://schemas.microsoft.com/office/drawing/2014/main" id="{4C96726B-9F54-E047-8C7F-07FEA8A28AA0}"/>
              </a:ext>
            </a:extLst>
          </p:cNvPr>
          <p:cNvSpPr/>
          <p:nvPr/>
        </p:nvSpPr>
        <p:spPr>
          <a:xfrm>
            <a:off x="3175" y="3836000"/>
            <a:ext cx="5038725" cy="461665"/>
          </a:xfrm>
          <a:prstGeom prst="rect">
            <a:avLst/>
          </a:prstGeom>
          <a:ln w="12700">
            <a:noFill/>
          </a:ln>
        </p:spPr>
        <p:txBody>
          <a:bodyPr>
            <a:spAutoFit/>
          </a:bodyPr>
          <a:lstStyle/>
          <a:p>
            <a:pPr algn="ctr"/>
            <a:r>
              <a:rPr lang="en-US" sz="1400" b="1" dirty="0">
                <a:solidFill>
                  <a:srgbClr val="FF0000"/>
                </a:solidFill>
                <a:latin typeface="Calibri" panose="020F0502020204030204" pitchFamily="34" charset="0"/>
              </a:rPr>
              <a:t>Gene finding using hidden Markov models</a:t>
            </a:r>
          </a:p>
          <a:p>
            <a:endParaRPr lang="da-DK" sz="1000" dirty="0"/>
          </a:p>
        </p:txBody>
      </p:sp>
      <p:cxnSp>
        <p:nvCxnSpPr>
          <p:cNvPr id="11" name="Straight Connector 10">
            <a:extLst>
              <a:ext uri="{FF2B5EF4-FFF2-40B4-BE49-F238E27FC236}">
                <a16:creationId xmlns:a16="http://schemas.microsoft.com/office/drawing/2014/main" id="{231C16F9-5367-664F-9EC2-A07DE5C4AB44}"/>
              </a:ext>
            </a:extLst>
          </p:cNvPr>
          <p:cNvCxnSpPr>
            <a:cxnSpLocks/>
          </p:cNvCxnSpPr>
          <p:nvPr/>
        </p:nvCxnSpPr>
        <p:spPr>
          <a:xfrm>
            <a:off x="5040312" y="0"/>
            <a:ext cx="0" cy="7559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677495-4EF9-6349-9416-B55DC80B2ADE}"/>
              </a:ext>
            </a:extLst>
          </p:cNvPr>
          <p:cNvCxnSpPr/>
          <p:nvPr/>
        </p:nvCxnSpPr>
        <p:spPr>
          <a:xfrm>
            <a:off x="0" y="3779837"/>
            <a:ext cx="10080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1BC89-DAB6-E247-B304-F90362F403E1}"/>
              </a:ext>
            </a:extLst>
          </p:cNvPr>
          <p:cNvPicPr>
            <a:picLocks noChangeAspect="1"/>
          </p:cNvPicPr>
          <p:nvPr/>
        </p:nvPicPr>
        <p:blipFill rotWithShape="1">
          <a:blip r:embed="rId2"/>
          <a:srcRect b="4413"/>
          <a:stretch/>
        </p:blipFill>
        <p:spPr>
          <a:xfrm>
            <a:off x="311453" y="1318031"/>
            <a:ext cx="4064000" cy="2306512"/>
          </a:xfrm>
          <a:prstGeom prst="rect">
            <a:avLst/>
          </a:prstGeom>
          <a:ln w="12700">
            <a:noFill/>
          </a:ln>
        </p:spPr>
      </p:pic>
      <p:pic>
        <p:nvPicPr>
          <p:cNvPr id="38" name="Picture 37">
            <a:extLst>
              <a:ext uri="{FF2B5EF4-FFF2-40B4-BE49-F238E27FC236}">
                <a16:creationId xmlns:a16="http://schemas.microsoft.com/office/drawing/2014/main" id="{1BC8B94F-DC3E-FA4B-8AD8-47B882215C49}"/>
              </a:ext>
            </a:extLst>
          </p:cNvPr>
          <p:cNvPicPr>
            <a:picLocks noChangeAspect="1"/>
          </p:cNvPicPr>
          <p:nvPr/>
        </p:nvPicPr>
        <p:blipFill>
          <a:blip r:embed="rId3"/>
          <a:stretch>
            <a:fillRect/>
          </a:stretch>
        </p:blipFill>
        <p:spPr>
          <a:xfrm>
            <a:off x="609903" y="5178152"/>
            <a:ext cx="3467100" cy="2286000"/>
          </a:xfrm>
          <a:prstGeom prst="rect">
            <a:avLst/>
          </a:prstGeom>
        </p:spPr>
      </p:pic>
      <p:pic>
        <p:nvPicPr>
          <p:cNvPr id="40" name="Picture 39">
            <a:extLst>
              <a:ext uri="{FF2B5EF4-FFF2-40B4-BE49-F238E27FC236}">
                <a16:creationId xmlns:a16="http://schemas.microsoft.com/office/drawing/2014/main" id="{2B5104A0-79DE-FB45-BCD3-7A7F16F5C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804" y="5285930"/>
            <a:ext cx="4416977" cy="1694984"/>
          </a:xfrm>
          <a:prstGeom prst="rect">
            <a:avLst/>
          </a:prstGeom>
        </p:spPr>
      </p:pic>
      <p:sp>
        <p:nvSpPr>
          <p:cNvPr id="44" name="TextBox 43">
            <a:extLst>
              <a:ext uri="{FF2B5EF4-FFF2-40B4-BE49-F238E27FC236}">
                <a16:creationId xmlns:a16="http://schemas.microsoft.com/office/drawing/2014/main" id="{365C3BA7-9474-0147-8E24-385F8DCAE4C4}"/>
              </a:ext>
            </a:extLst>
          </p:cNvPr>
          <p:cNvSpPr txBox="1"/>
          <p:nvPr/>
        </p:nvSpPr>
        <p:spPr>
          <a:xfrm>
            <a:off x="104610" y="416467"/>
            <a:ext cx="4815962" cy="735265"/>
          </a:xfrm>
          <a:prstGeom prst="rect">
            <a:avLst/>
          </a:prstGeom>
          <a:solidFill>
            <a:srgbClr val="FFFF99"/>
          </a:solidFill>
        </p:spPr>
        <p:txBody>
          <a:bodyPr wrap="square" rtlCol="0">
            <a:spAutoFit/>
          </a:bodyPr>
          <a:lstStyle/>
          <a:p>
            <a:r>
              <a:rPr lang="en-US" sz="1400" dirty="0"/>
              <a:t>Combining small fragments of DNA to an entire genome by large-scale (approximate) pattern matching using suffix trees or suffix arrays.</a:t>
            </a:r>
          </a:p>
        </p:txBody>
      </p:sp>
      <p:sp>
        <p:nvSpPr>
          <p:cNvPr id="46" name="TextBox 45">
            <a:extLst>
              <a:ext uri="{FF2B5EF4-FFF2-40B4-BE49-F238E27FC236}">
                <a16:creationId xmlns:a16="http://schemas.microsoft.com/office/drawing/2014/main" id="{4286AE42-DCD8-B242-B2B4-2B4FCDC0DB86}"/>
              </a:ext>
            </a:extLst>
          </p:cNvPr>
          <p:cNvSpPr txBox="1"/>
          <p:nvPr/>
        </p:nvSpPr>
        <p:spPr>
          <a:xfrm>
            <a:off x="5156878" y="420040"/>
            <a:ext cx="4800831" cy="523220"/>
          </a:xfrm>
          <a:prstGeom prst="rect">
            <a:avLst/>
          </a:prstGeom>
          <a:solidFill>
            <a:srgbClr val="FFFF99"/>
          </a:solidFill>
        </p:spPr>
        <p:txBody>
          <a:bodyPr wrap="square" rtlCol="0">
            <a:spAutoFit/>
          </a:bodyPr>
          <a:lstStyle/>
          <a:p>
            <a:r>
              <a:rPr lang="en-US" sz="1400" dirty="0"/>
              <a:t>Estimating the evolutionary distance between biological sequences by using distance measures between strings.</a:t>
            </a:r>
          </a:p>
        </p:txBody>
      </p:sp>
      <p:sp>
        <p:nvSpPr>
          <p:cNvPr id="47" name="TextBox 46">
            <a:extLst>
              <a:ext uri="{FF2B5EF4-FFF2-40B4-BE49-F238E27FC236}">
                <a16:creationId xmlns:a16="http://schemas.microsoft.com/office/drawing/2014/main" id="{9C42A852-54DE-6C45-BA7E-0E89240A02BF}"/>
              </a:ext>
            </a:extLst>
          </p:cNvPr>
          <p:cNvSpPr txBox="1"/>
          <p:nvPr/>
        </p:nvSpPr>
        <p:spPr>
          <a:xfrm>
            <a:off x="5156878" y="4233942"/>
            <a:ext cx="4800831" cy="523220"/>
          </a:xfrm>
          <a:prstGeom prst="rect">
            <a:avLst/>
          </a:prstGeom>
          <a:solidFill>
            <a:srgbClr val="FFFF99"/>
          </a:solidFill>
        </p:spPr>
        <p:txBody>
          <a:bodyPr wrap="square" rtlCol="0">
            <a:spAutoFit/>
          </a:bodyPr>
          <a:lstStyle/>
          <a:p>
            <a:r>
              <a:rPr lang="en-US" sz="1400" dirty="0"/>
              <a:t>Inferring evolutionary relationships between organism by using clustering methods to build phylogenetic trees.</a:t>
            </a:r>
          </a:p>
        </p:txBody>
      </p:sp>
      <p:sp>
        <p:nvSpPr>
          <p:cNvPr id="48" name="TextBox 47">
            <a:extLst>
              <a:ext uri="{FF2B5EF4-FFF2-40B4-BE49-F238E27FC236}">
                <a16:creationId xmlns:a16="http://schemas.microsoft.com/office/drawing/2014/main" id="{BED5B65C-5512-D249-A0CA-FD1FE6CF296D}"/>
              </a:ext>
            </a:extLst>
          </p:cNvPr>
          <p:cNvSpPr txBox="1"/>
          <p:nvPr/>
        </p:nvSpPr>
        <p:spPr>
          <a:xfrm>
            <a:off x="104611" y="4233943"/>
            <a:ext cx="4812786" cy="523220"/>
          </a:xfrm>
          <a:prstGeom prst="rect">
            <a:avLst/>
          </a:prstGeom>
          <a:solidFill>
            <a:srgbClr val="FFFF99"/>
          </a:solidFill>
        </p:spPr>
        <p:txBody>
          <a:bodyPr wrap="square" rtlCol="0">
            <a:spAutoFit/>
          </a:bodyPr>
          <a:lstStyle/>
          <a:p>
            <a:r>
              <a:rPr lang="en-US" sz="1400" dirty="0"/>
              <a:t>Inferring non-trivial biological patterns such as gene structure) in eukaryotic genomes using machine learning. </a:t>
            </a:r>
          </a:p>
        </p:txBody>
      </p:sp>
      <p:pic>
        <p:nvPicPr>
          <p:cNvPr id="50" name="Picture 49">
            <a:extLst>
              <a:ext uri="{FF2B5EF4-FFF2-40B4-BE49-F238E27FC236}">
                <a16:creationId xmlns:a16="http://schemas.microsoft.com/office/drawing/2014/main" id="{5C4D5451-E371-0342-906B-C74DE3908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0951" y="1428995"/>
            <a:ext cx="3499035" cy="1767261"/>
          </a:xfrm>
          <a:prstGeom prst="rect">
            <a:avLst/>
          </a:prstGeom>
        </p:spPr>
      </p:pic>
    </p:spTree>
    <p:extLst>
      <p:ext uri="{BB962C8B-B14F-4D97-AF65-F5344CB8AC3E}">
        <p14:creationId xmlns:p14="http://schemas.microsoft.com/office/powerpoint/2010/main" val="2069246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3943</TotalTime>
  <Words>2351</Words>
  <Application>Microsoft Macintosh PowerPoint</Application>
  <PresentationFormat>Custom</PresentationFormat>
  <Paragraphs>115</Paragraphs>
  <Slides>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vt:i4>
      </vt:variant>
    </vt:vector>
  </HeadingPairs>
  <TitlesOfParts>
    <vt:vector size="13" baseType="lpstr">
      <vt:lpstr>Arial</vt:lpstr>
      <vt:lpstr>Calibri</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Christian Storm Pedersen</cp:lastModifiedBy>
  <cp:revision>227</cp:revision>
  <cp:lastPrinted>2018-04-11T08:50:15Z</cp:lastPrinted>
  <dcterms:created xsi:type="dcterms:W3CDTF">2005-02-28T10:14:07Z</dcterms:created>
  <dcterms:modified xsi:type="dcterms:W3CDTF">2020-11-03T10:33:25Z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